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54" r:id="rId2"/>
    <p:sldMasterId id="2147483766" r:id="rId3"/>
    <p:sldMasterId id="2147483780" r:id="rId4"/>
    <p:sldMasterId id="2147483797" r:id="rId5"/>
    <p:sldMasterId id="2147483804" r:id="rId6"/>
  </p:sldMasterIdLst>
  <p:notesMasterIdLst>
    <p:notesMasterId r:id="rId70"/>
  </p:notesMasterIdLst>
  <p:sldIdLst>
    <p:sldId id="553" r:id="rId7"/>
    <p:sldId id="473" r:id="rId8"/>
    <p:sldId id="555" r:id="rId9"/>
    <p:sldId id="556" r:id="rId10"/>
    <p:sldId id="557" r:id="rId11"/>
    <p:sldId id="558" r:id="rId12"/>
    <p:sldId id="560" r:id="rId13"/>
    <p:sldId id="564" r:id="rId14"/>
    <p:sldId id="565" r:id="rId15"/>
    <p:sldId id="568" r:id="rId16"/>
    <p:sldId id="569" r:id="rId17"/>
    <p:sldId id="570" r:id="rId18"/>
    <p:sldId id="571" r:id="rId19"/>
    <p:sldId id="572" r:id="rId20"/>
    <p:sldId id="574" r:id="rId21"/>
    <p:sldId id="575" r:id="rId22"/>
    <p:sldId id="576" r:id="rId23"/>
    <p:sldId id="578" r:id="rId24"/>
    <p:sldId id="581" r:id="rId25"/>
    <p:sldId id="582" r:id="rId26"/>
    <p:sldId id="583" r:id="rId27"/>
    <p:sldId id="584" r:id="rId28"/>
    <p:sldId id="586" r:id="rId29"/>
    <p:sldId id="588" r:id="rId30"/>
    <p:sldId id="589" r:id="rId31"/>
    <p:sldId id="590" r:id="rId32"/>
    <p:sldId id="591" r:id="rId33"/>
    <p:sldId id="592" r:id="rId34"/>
    <p:sldId id="593" r:id="rId35"/>
    <p:sldId id="596" r:id="rId36"/>
    <p:sldId id="597" r:id="rId37"/>
    <p:sldId id="598" r:id="rId38"/>
    <p:sldId id="599" r:id="rId39"/>
    <p:sldId id="600" r:id="rId40"/>
    <p:sldId id="601" r:id="rId41"/>
    <p:sldId id="602" r:id="rId42"/>
    <p:sldId id="603" r:id="rId43"/>
    <p:sldId id="604" r:id="rId44"/>
    <p:sldId id="605" r:id="rId45"/>
    <p:sldId id="606" r:id="rId46"/>
    <p:sldId id="607" r:id="rId47"/>
    <p:sldId id="610" r:id="rId48"/>
    <p:sldId id="611" r:id="rId49"/>
    <p:sldId id="612" r:id="rId50"/>
    <p:sldId id="613" r:id="rId51"/>
    <p:sldId id="614" r:id="rId52"/>
    <p:sldId id="615" r:id="rId53"/>
    <p:sldId id="618" r:id="rId54"/>
    <p:sldId id="619" r:id="rId55"/>
    <p:sldId id="620" r:id="rId56"/>
    <p:sldId id="621" r:id="rId57"/>
    <p:sldId id="622" r:id="rId58"/>
    <p:sldId id="623" r:id="rId59"/>
    <p:sldId id="624" r:id="rId60"/>
    <p:sldId id="625" r:id="rId61"/>
    <p:sldId id="626" r:id="rId62"/>
    <p:sldId id="627" r:id="rId63"/>
    <p:sldId id="628" r:id="rId64"/>
    <p:sldId id="629" r:id="rId65"/>
    <p:sldId id="630" r:id="rId66"/>
    <p:sldId id="631" r:id="rId67"/>
    <p:sldId id="632" r:id="rId68"/>
    <p:sldId id="633"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0" autoAdjust="0"/>
    <p:restoredTop sz="70109" autoAdjust="0"/>
  </p:normalViewPr>
  <p:slideViewPr>
    <p:cSldViewPr>
      <p:cViewPr varScale="1">
        <p:scale>
          <a:sx n="51" d="100"/>
          <a:sy n="51" d="100"/>
        </p:scale>
        <p:origin x="56"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4699F1-ECB9-4EF3-962C-75ACB435282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4B4D8FA7-15B0-4368-A596-132E60983BD0}"/>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B265A2F-7AC4-4CBE-861E-BCD7FB415742}" type="datetimeFigureOut">
              <a:rPr lang="en-US"/>
              <a:pPr>
                <a:defRPr/>
              </a:pPr>
              <a:t>6/11/2023</a:t>
            </a:fld>
            <a:endParaRPr lang="en-US"/>
          </a:p>
        </p:txBody>
      </p:sp>
      <p:sp>
        <p:nvSpPr>
          <p:cNvPr id="4" name="Slide Image Placeholder 3">
            <a:extLst>
              <a:ext uri="{FF2B5EF4-FFF2-40B4-BE49-F238E27FC236}">
                <a16:creationId xmlns:a16="http://schemas.microsoft.com/office/drawing/2014/main" id="{1D532F56-73F5-43E2-9683-436CA7A4098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D17133E-EBBD-4610-861E-80087075CC2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1CB7052-33A3-470E-AFAB-C64659AABBD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CCEEADB4-111B-4E01-846E-3DF8CC4EFA9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7C79BAC-E458-48CA-A9D8-52EDEC54CA8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1pPr>
            <a:lvl2pPr marL="735618" indent="-282696">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2pPr>
            <a:lvl3pPr marL="1133825"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3pPr>
            <a:lvl4pPr marL="1586747"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4pPr>
            <a:lvl5pPr marL="2041189"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5pPr>
            <a:lvl6pPr marL="2478913"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6pPr>
            <a:lvl7pPr marL="2916636"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7pPr>
            <a:lvl8pPr marL="3354359"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8pPr>
            <a:lvl9pPr marL="3792082"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03ABBF6-98F3-42AD-9768-30C3065926AB}" type="slidenum">
              <a:rPr kumimoji="1" lang="ar-SA" altLang="ja-JP" sz="11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1</a:t>
            </a:fld>
            <a:endParaRPr kumimoji="1" lang="en-US" altLang="ja-JP" sz="11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694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49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8703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600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272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1729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4881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83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2203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5577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55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introduce the individual computing unit that makes up neural networks.</a:t>
            </a:r>
          </a:p>
          <a:p>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2</a:t>
            </a:fld>
            <a:endParaRPr lang="en-US" altLang="en-US"/>
          </a:p>
        </p:txBody>
      </p:sp>
    </p:spTree>
    <p:extLst>
      <p:ext uri="{BB962C8B-B14F-4D97-AF65-F5344CB8AC3E}">
        <p14:creationId xmlns:p14="http://schemas.microsoft.com/office/powerpoint/2010/main" val="356523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4251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2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635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589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970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731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6488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6705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33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14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4099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9462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9081F773-2FD4-DA4E-AA96-3D4B439CA6A4}"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741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3EB9031F-EB71-7642-8F3C-6FDC1408CB9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5849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1055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916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1285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7243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9081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6641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654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7314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904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404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0519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09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2240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25802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6035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9686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6365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58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973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212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1098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0496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D25FDE2-ADBD-4DF9-B49B-02D53DD39EC8}"/>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a:extLst>
              <a:ext uri="{FF2B5EF4-FFF2-40B4-BE49-F238E27FC236}">
                <a16:creationId xmlns:a16="http://schemas.microsoft.com/office/drawing/2014/main" id="{965A2192-06AA-4DC2-9C38-B7A4AF7B606E}"/>
              </a:ext>
            </a:extLst>
          </p:cNvPr>
          <p:cNvGrpSpPr>
            <a:grpSpLocks/>
          </p:cNvGrpSpPr>
          <p:nvPr/>
        </p:nvGrpSpPr>
        <p:grpSpPr bwMode="auto">
          <a:xfrm>
            <a:off x="-3175" y="4953000"/>
            <a:ext cx="9147175" cy="1911350"/>
            <a:chOff x="-3765" y="4832896"/>
            <a:chExt cx="9147765" cy="2032192"/>
          </a:xfrm>
        </p:grpSpPr>
        <p:sp>
          <p:nvSpPr>
            <p:cNvPr id="6" name="Freeform 19">
              <a:extLst>
                <a:ext uri="{FF2B5EF4-FFF2-40B4-BE49-F238E27FC236}">
                  <a16:creationId xmlns:a16="http://schemas.microsoft.com/office/drawing/2014/main" id="{6F71FBDD-B5AC-45D8-B83B-638E545CD2A2}"/>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a:extLst>
                <a:ext uri="{FF2B5EF4-FFF2-40B4-BE49-F238E27FC236}">
                  <a16:creationId xmlns:a16="http://schemas.microsoft.com/office/drawing/2014/main" id="{64A36D61-692E-4257-8536-3ECD2167EB66}"/>
                </a:ext>
              </a:extLst>
            </p:cNvPr>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22">
              <a:extLst>
                <a:ext uri="{FF2B5EF4-FFF2-40B4-BE49-F238E27FC236}">
                  <a16:creationId xmlns:a16="http://schemas.microsoft.com/office/drawing/2014/main" id="{0402CD40-DCE6-498C-86AC-45A4D25EFA49}"/>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a:extLst>
                <a:ext uri="{FF2B5EF4-FFF2-40B4-BE49-F238E27FC236}">
                  <a16:creationId xmlns:a16="http://schemas.microsoft.com/office/drawing/2014/main" id="{B1CD8237-88A7-4B54-8ECB-10FD290AC721}"/>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a:extLst>
              <a:ext uri="{FF2B5EF4-FFF2-40B4-BE49-F238E27FC236}">
                <a16:creationId xmlns:a16="http://schemas.microsoft.com/office/drawing/2014/main" id="{6C7554E6-437B-4ED9-AD77-904754ED794B}"/>
              </a:ext>
            </a:extLst>
          </p:cNvPr>
          <p:cNvSpPr>
            <a:spLocks noGrp="1"/>
          </p:cNvSpPr>
          <p:nvPr>
            <p:ph type="dt" sz="half" idx="10"/>
          </p:nvPr>
        </p:nvSpPr>
        <p:spPr/>
        <p:txBody>
          <a:bodyPr/>
          <a:lstStyle>
            <a:lvl1pPr>
              <a:defRPr smtClean="0">
                <a:solidFill>
                  <a:srgbClr val="FFFFFF"/>
                </a:solidFill>
              </a:defRPr>
            </a:lvl1pPr>
            <a:extLst/>
          </a:lstStyle>
          <a:p>
            <a:pPr>
              <a:defRPr/>
            </a:pPr>
            <a:fld id="{70325C5B-4E05-4BD8-9921-359D578AFB6B}" type="datetime1">
              <a:rPr lang="en-US"/>
              <a:pPr>
                <a:defRPr/>
              </a:pPr>
              <a:t>6/11/2023</a:t>
            </a:fld>
            <a:endParaRPr lang="en-US"/>
          </a:p>
        </p:txBody>
      </p:sp>
      <p:sp>
        <p:nvSpPr>
          <p:cNvPr id="13" name="Slide Number Placeholder 26">
            <a:extLst>
              <a:ext uri="{FF2B5EF4-FFF2-40B4-BE49-F238E27FC236}">
                <a16:creationId xmlns:a16="http://schemas.microsoft.com/office/drawing/2014/main" id="{9E94122A-E690-48D6-A1AB-F4505CB6B86E}"/>
              </a:ext>
            </a:extLst>
          </p:cNvPr>
          <p:cNvSpPr>
            <a:spLocks noGrp="1"/>
          </p:cNvSpPr>
          <p:nvPr>
            <p:ph type="sldNum" sz="quarter" idx="11"/>
          </p:nvPr>
        </p:nvSpPr>
        <p:spPr/>
        <p:txBody>
          <a:bodyPr/>
          <a:lstStyle>
            <a:lvl1pPr>
              <a:defRPr>
                <a:solidFill>
                  <a:srgbClr val="FFFFFF"/>
                </a:solidFill>
              </a:defRPr>
            </a:lvl1pPr>
          </a:lstStyle>
          <a:p>
            <a:fld id="{C75AE519-06ED-417B-BC0D-8E4CBAA72805}" type="slidenum">
              <a:rPr lang="en-US" altLang="en-US"/>
              <a:pPr/>
              <a:t>‹#›</a:t>
            </a:fld>
            <a:endParaRPr lang="en-US" altLang="en-US"/>
          </a:p>
        </p:txBody>
      </p:sp>
      <p:sp>
        <p:nvSpPr>
          <p:cNvPr id="14" name="Footer Placeholder 18">
            <a:extLst>
              <a:ext uri="{FF2B5EF4-FFF2-40B4-BE49-F238E27FC236}">
                <a16:creationId xmlns:a16="http://schemas.microsoft.com/office/drawing/2014/main" id="{9C31C1FA-9BDF-41E7-B753-B64C3DCE7D85}"/>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Copyright 1992-2014 by Pearson Education, Inc. All Rights Reserved.</a:t>
            </a:r>
          </a:p>
        </p:txBody>
      </p:sp>
    </p:spTree>
    <p:extLst>
      <p:ext uri="{BB962C8B-B14F-4D97-AF65-F5344CB8AC3E}">
        <p14:creationId xmlns:p14="http://schemas.microsoft.com/office/powerpoint/2010/main" val="27037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F3E64548-BFBA-4EEE-AAB6-8DB59F5F822C}"/>
              </a:ext>
            </a:extLst>
          </p:cNvPr>
          <p:cNvSpPr>
            <a:spLocks noGrp="1"/>
          </p:cNvSpPr>
          <p:nvPr>
            <p:ph type="dt" sz="half" idx="10"/>
          </p:nvPr>
        </p:nvSpPr>
        <p:spPr/>
        <p:txBody>
          <a:bodyPr/>
          <a:lstStyle>
            <a:lvl1pPr>
              <a:defRPr/>
            </a:lvl1pPr>
          </a:lstStyle>
          <a:p>
            <a:pPr>
              <a:defRPr/>
            </a:pPr>
            <a:fld id="{CEF623B2-38AA-42FF-B446-DF77529E5CF8}" type="datetime1">
              <a:rPr lang="en-US"/>
              <a:pPr>
                <a:defRPr/>
              </a:pPr>
              <a:t>6/11/2023</a:t>
            </a:fld>
            <a:endParaRPr lang="en-US"/>
          </a:p>
        </p:txBody>
      </p:sp>
      <p:sp>
        <p:nvSpPr>
          <p:cNvPr id="5" name="Footer Placeholder 21">
            <a:extLst>
              <a:ext uri="{FF2B5EF4-FFF2-40B4-BE49-F238E27FC236}">
                <a16:creationId xmlns:a16="http://schemas.microsoft.com/office/drawing/2014/main" id="{8897E9C0-E1F2-4C15-ADDC-7215CBF61F24}"/>
              </a:ext>
            </a:extLst>
          </p:cNvPr>
          <p:cNvSpPr>
            <a:spLocks noGrp="1"/>
          </p:cNvSpPr>
          <p:nvPr>
            <p:ph type="ftr" sz="quarter" idx="11"/>
          </p:nvPr>
        </p:nvSpPr>
        <p:spPr/>
        <p:txBody>
          <a:bodyPr/>
          <a:lstStyle>
            <a:lvl1pPr>
              <a:defRPr/>
            </a:lvl1pPr>
          </a:lstStyle>
          <a:p>
            <a:pPr>
              <a:defRPr/>
            </a:pPr>
            <a:r>
              <a:rPr lang="en-US" dirty="0"/>
              <a:t>© Copyright 1992-2014 </a:t>
            </a:r>
            <a:r>
              <a:rPr lang="en-US" dirty="0" smtClean="0"/>
              <a:t>b </a:t>
            </a:r>
            <a:r>
              <a:rPr lang="en-US" dirty="0"/>
              <a:t>Pearson Education, Inc. All Rights Reserved.</a:t>
            </a:r>
          </a:p>
        </p:txBody>
      </p:sp>
      <p:sp>
        <p:nvSpPr>
          <p:cNvPr id="6" name="Slide Number Placeholder 17">
            <a:extLst>
              <a:ext uri="{FF2B5EF4-FFF2-40B4-BE49-F238E27FC236}">
                <a16:creationId xmlns:a16="http://schemas.microsoft.com/office/drawing/2014/main" id="{7D18CD95-943F-4784-86C8-8A7AC2E9AF99}"/>
              </a:ext>
            </a:extLst>
          </p:cNvPr>
          <p:cNvSpPr>
            <a:spLocks noGrp="1"/>
          </p:cNvSpPr>
          <p:nvPr>
            <p:ph type="sldNum" sz="quarter" idx="12"/>
          </p:nvPr>
        </p:nvSpPr>
        <p:spPr/>
        <p:txBody>
          <a:bodyPr/>
          <a:lstStyle>
            <a:lvl1pPr>
              <a:defRPr/>
            </a:lvl1pPr>
          </a:lstStyle>
          <a:p>
            <a:fld id="{28DFA204-13E9-4A8E-8905-11188692A891}" type="slidenum">
              <a:rPr lang="en-US" altLang="en-US"/>
              <a:pPr/>
              <a:t>‹#›</a:t>
            </a:fld>
            <a:endParaRPr lang="en-US" altLang="en-US"/>
          </a:p>
        </p:txBody>
      </p:sp>
    </p:spTree>
    <p:extLst>
      <p:ext uri="{BB962C8B-B14F-4D97-AF65-F5344CB8AC3E}">
        <p14:creationId xmlns:p14="http://schemas.microsoft.com/office/powerpoint/2010/main" val="159055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1BA80D7C-9138-46A5-9B64-106D615BB48B}"/>
              </a:ext>
            </a:extLst>
          </p:cNvPr>
          <p:cNvSpPr>
            <a:spLocks noGrp="1"/>
          </p:cNvSpPr>
          <p:nvPr>
            <p:ph type="dt" sz="half" idx="10"/>
          </p:nvPr>
        </p:nvSpPr>
        <p:spPr/>
        <p:txBody>
          <a:bodyPr/>
          <a:lstStyle>
            <a:lvl1pPr>
              <a:defRPr/>
            </a:lvl1pPr>
          </a:lstStyle>
          <a:p>
            <a:pPr>
              <a:defRPr/>
            </a:pPr>
            <a:fld id="{B0F44C36-3BB7-4A6F-9A9A-9B2A16B7B1AF}" type="datetime1">
              <a:rPr lang="en-US"/>
              <a:pPr>
                <a:defRPr/>
              </a:pPr>
              <a:t>6/11/2023</a:t>
            </a:fld>
            <a:endParaRPr lang="en-US"/>
          </a:p>
        </p:txBody>
      </p:sp>
      <p:sp>
        <p:nvSpPr>
          <p:cNvPr id="5" name="Footer Placeholder 21">
            <a:extLst>
              <a:ext uri="{FF2B5EF4-FFF2-40B4-BE49-F238E27FC236}">
                <a16:creationId xmlns:a16="http://schemas.microsoft.com/office/drawing/2014/main" id="{E71146DA-C285-4660-80CA-CCB9095342D3}"/>
              </a:ext>
            </a:extLst>
          </p:cNvPr>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a:extLst>
              <a:ext uri="{FF2B5EF4-FFF2-40B4-BE49-F238E27FC236}">
                <a16:creationId xmlns:a16="http://schemas.microsoft.com/office/drawing/2014/main" id="{EDD82CB3-03C0-4743-BD5E-E5BE5C82A561}"/>
              </a:ext>
            </a:extLst>
          </p:cNvPr>
          <p:cNvSpPr>
            <a:spLocks noGrp="1"/>
          </p:cNvSpPr>
          <p:nvPr>
            <p:ph type="sldNum" sz="quarter" idx="12"/>
          </p:nvPr>
        </p:nvSpPr>
        <p:spPr/>
        <p:txBody>
          <a:bodyPr/>
          <a:lstStyle>
            <a:lvl1pPr>
              <a:defRPr/>
            </a:lvl1pPr>
          </a:lstStyle>
          <a:p>
            <a:fld id="{3BBD41C7-1D01-45AF-9031-415134B419BA}" type="slidenum">
              <a:rPr lang="en-US" altLang="en-US"/>
              <a:pPr/>
              <a:t>‹#›</a:t>
            </a:fld>
            <a:endParaRPr lang="en-US" altLang="en-US"/>
          </a:p>
        </p:txBody>
      </p:sp>
    </p:spTree>
    <p:extLst>
      <p:ext uri="{BB962C8B-B14F-4D97-AF65-F5344CB8AC3E}">
        <p14:creationId xmlns:p14="http://schemas.microsoft.com/office/powerpoint/2010/main" val="3754888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3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60632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65108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58351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46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18288"/>
            <a:ext cx="2895600" cy="329184"/>
          </a:xfrm>
          <a:prstGeom prst="rect">
            <a:avLst/>
          </a:prstGeom>
        </p:spPr>
        <p:txBody>
          <a:bodyPr/>
          <a:lstStyle/>
          <a:p>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07720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220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53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a:extLst>
              <a:ext uri="{FF2B5EF4-FFF2-40B4-BE49-F238E27FC236}">
                <a16:creationId xmlns:a16="http://schemas.microsoft.com/office/drawing/2014/main" id="{40E19368-F5DD-46B2-9C3F-820634C1AED2}"/>
              </a:ext>
            </a:extLst>
          </p:cNvPr>
          <p:cNvSpPr>
            <a:spLocks noGrp="1"/>
          </p:cNvSpPr>
          <p:nvPr>
            <p:ph type="dt" sz="half" idx="10"/>
          </p:nvPr>
        </p:nvSpPr>
        <p:spPr/>
        <p:txBody>
          <a:bodyPr/>
          <a:lstStyle>
            <a:lvl1pPr>
              <a:defRPr smtClean="0"/>
            </a:lvl1pPr>
            <a:extLst/>
          </a:lstStyle>
          <a:p>
            <a:pPr>
              <a:defRPr/>
            </a:pPr>
            <a:fld id="{8B9544C5-9483-4918-A0DA-AA532E8BC93B}" type="datetime1">
              <a:rPr lang="en-US"/>
              <a:pPr>
                <a:defRPr/>
              </a:pPr>
              <a:t>6/11/2023</a:t>
            </a:fld>
            <a:endParaRPr lang="en-US"/>
          </a:p>
        </p:txBody>
      </p:sp>
      <p:sp>
        <p:nvSpPr>
          <p:cNvPr id="8" name="Footer Placeholder 4">
            <a:extLst>
              <a:ext uri="{FF2B5EF4-FFF2-40B4-BE49-F238E27FC236}">
                <a16:creationId xmlns:a16="http://schemas.microsoft.com/office/drawing/2014/main" id="{A028B023-18AB-41C6-8447-8022A3588F21}"/>
              </a:ext>
            </a:extLst>
          </p:cNvPr>
          <p:cNvSpPr>
            <a:spLocks noGrp="1"/>
          </p:cNvSpPr>
          <p:nvPr>
            <p:ph type="ftr" sz="quarter" idx="11"/>
          </p:nvPr>
        </p:nvSpPr>
        <p:spPr>
          <a:xfrm>
            <a:off x="4114800" y="6408738"/>
            <a:ext cx="2616200" cy="365125"/>
          </a:xfrm>
        </p:spPr>
        <p:txBody>
          <a:bodyPr/>
          <a:lstStyle>
            <a:lvl1pPr>
              <a:defRPr/>
            </a:lvl1pPr>
            <a:extLst/>
          </a:lstStyle>
          <a:p>
            <a:pPr>
              <a:defRPr/>
            </a:pPr>
            <a:r>
              <a:rPr lang="en-US"/>
              <a:t>© Copyright 1992-2014 by Pearson Education, Inc. All Rights Reserved.</a:t>
            </a:r>
          </a:p>
        </p:txBody>
      </p:sp>
      <p:sp>
        <p:nvSpPr>
          <p:cNvPr id="9" name="Slide Number Placeholder 5">
            <a:extLst>
              <a:ext uri="{FF2B5EF4-FFF2-40B4-BE49-F238E27FC236}">
                <a16:creationId xmlns:a16="http://schemas.microsoft.com/office/drawing/2014/main" id="{90005000-99DD-49C7-B436-1C4AF5505DB6}"/>
              </a:ext>
            </a:extLst>
          </p:cNvPr>
          <p:cNvSpPr>
            <a:spLocks noGrp="1"/>
          </p:cNvSpPr>
          <p:nvPr>
            <p:ph type="sldNum" sz="quarter" idx="12"/>
          </p:nvPr>
        </p:nvSpPr>
        <p:spPr/>
        <p:txBody>
          <a:bodyPr/>
          <a:lstStyle>
            <a:lvl1pPr>
              <a:defRPr/>
            </a:lvl1pPr>
          </a:lstStyle>
          <a:p>
            <a:fld id="{C9CBB6F6-A733-4962-B501-9821071239F2}" type="slidenum">
              <a:rPr lang="en-US" altLang="en-US"/>
              <a:pPr/>
              <a:t>‹#›</a:t>
            </a:fld>
            <a:endParaRPr lang="en-US" altLang="en-US"/>
          </a:p>
        </p:txBody>
      </p:sp>
    </p:spTree>
    <p:extLst>
      <p:ext uri="{BB962C8B-B14F-4D97-AF65-F5344CB8AC3E}">
        <p14:creationId xmlns:p14="http://schemas.microsoft.com/office/powerpoint/2010/main" val="2609600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5764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36962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074224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7A0073FA-EB90-4B62-8CA6-77DE7C83D7C6}" type="slidenum">
              <a:rPr lang="ar-SA" altLang="ja-JP"/>
              <a:pPr>
                <a:defRPr/>
              </a:pPr>
              <a:t>‹#›</a:t>
            </a:fld>
            <a:endParaRPr lang="en-US" altLang="ja-JP"/>
          </a:p>
        </p:txBody>
      </p:sp>
    </p:spTree>
    <p:extLst>
      <p:ext uri="{BB962C8B-B14F-4D97-AF65-F5344CB8AC3E}">
        <p14:creationId xmlns:p14="http://schemas.microsoft.com/office/powerpoint/2010/main" val="1096634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51620"/>
            <a:ext cx="8350250" cy="819150"/>
          </a:xfrm>
        </p:spPr>
        <p:txBody>
          <a:bodyPr/>
          <a:lstStyle/>
          <a:p>
            <a:r>
              <a:rPr lang="en-US" dirty="0"/>
              <a:t>Click to edit Master title style</a:t>
            </a:r>
            <a:endParaRPr lang="ar-EG"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CA524589-E062-4A27-A027-BA3627A04636}" type="slidenum">
              <a:rPr lang="ar-SA" altLang="ja-JP"/>
              <a:pPr>
                <a:defRPr/>
              </a:pPr>
              <a:t>‹#›</a:t>
            </a:fld>
            <a:endParaRPr lang="en-US" altLang="ja-JP"/>
          </a:p>
        </p:txBody>
      </p:sp>
    </p:spTree>
    <p:extLst>
      <p:ext uri="{BB962C8B-B14F-4D97-AF65-F5344CB8AC3E}">
        <p14:creationId xmlns:p14="http://schemas.microsoft.com/office/powerpoint/2010/main" val="633195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ar-E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39C46DE-22C0-407B-B2CF-1A13C803F040}" type="slidenum">
              <a:rPr lang="ar-SA" altLang="ja-JP"/>
              <a:pPr>
                <a:defRPr/>
              </a:pPr>
              <a:t>‹#›</a:t>
            </a:fld>
            <a:endParaRPr lang="en-US" altLang="ja-JP"/>
          </a:p>
        </p:txBody>
      </p:sp>
    </p:spTree>
    <p:extLst>
      <p:ext uri="{BB962C8B-B14F-4D97-AF65-F5344CB8AC3E}">
        <p14:creationId xmlns:p14="http://schemas.microsoft.com/office/powerpoint/2010/main" val="2869015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24765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899BD10E-3CE7-4946-8078-87D47129396D}" type="slidenum">
              <a:rPr lang="ar-SA" altLang="ja-JP"/>
              <a:pPr>
                <a:defRPr/>
              </a:pPr>
              <a:t>‹#›</a:t>
            </a:fld>
            <a:endParaRPr lang="en-US" altLang="ja-JP"/>
          </a:p>
        </p:txBody>
      </p:sp>
    </p:spTree>
    <p:extLst>
      <p:ext uri="{BB962C8B-B14F-4D97-AF65-F5344CB8AC3E}">
        <p14:creationId xmlns:p14="http://schemas.microsoft.com/office/powerpoint/2010/main" val="2729302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6104"/>
          </a:xfr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6"/>
          <p:cNvSpPr>
            <a:spLocks noGrp="1" noChangeArrowheads="1"/>
          </p:cNvSpPr>
          <p:nvPr>
            <p:ph type="sldNum" sz="quarter" idx="10"/>
          </p:nvPr>
        </p:nvSpPr>
        <p:spPr>
          <a:ln/>
        </p:spPr>
        <p:txBody>
          <a:bodyPr/>
          <a:lstStyle>
            <a:lvl1pPr>
              <a:defRPr/>
            </a:lvl1pPr>
          </a:lstStyle>
          <a:p>
            <a:pPr>
              <a:defRPr/>
            </a:pPr>
            <a:fld id="{71D6F146-05BA-4749-BC6E-FBC1C34AE116}" type="slidenum">
              <a:rPr lang="ar-SA" altLang="ja-JP"/>
              <a:pPr>
                <a:defRPr/>
              </a:pPr>
              <a:t>‹#›</a:t>
            </a:fld>
            <a:endParaRPr lang="en-US" altLang="ja-JP"/>
          </a:p>
        </p:txBody>
      </p:sp>
    </p:spTree>
    <p:extLst>
      <p:ext uri="{BB962C8B-B14F-4D97-AF65-F5344CB8AC3E}">
        <p14:creationId xmlns:p14="http://schemas.microsoft.com/office/powerpoint/2010/main" val="4226363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6"/>
          <p:cNvSpPr>
            <a:spLocks noGrp="1" noChangeArrowheads="1"/>
          </p:cNvSpPr>
          <p:nvPr>
            <p:ph type="sldNum" sz="quarter" idx="10"/>
          </p:nvPr>
        </p:nvSpPr>
        <p:spPr>
          <a:ln/>
        </p:spPr>
        <p:txBody>
          <a:bodyPr/>
          <a:lstStyle>
            <a:lvl1pPr>
              <a:defRPr/>
            </a:lvl1pPr>
          </a:lstStyle>
          <a:p>
            <a:pPr>
              <a:defRPr/>
            </a:pPr>
            <a:fld id="{47D79D4B-0281-46A7-B91B-3B870C30D353}" type="slidenum">
              <a:rPr lang="ar-SA" altLang="ja-JP"/>
              <a:pPr>
                <a:defRPr/>
              </a:pPr>
              <a:t>‹#›</a:t>
            </a:fld>
            <a:endParaRPr lang="en-US" altLang="ja-JP"/>
          </a:p>
        </p:txBody>
      </p:sp>
    </p:spTree>
    <p:extLst>
      <p:ext uri="{BB962C8B-B14F-4D97-AF65-F5344CB8AC3E}">
        <p14:creationId xmlns:p14="http://schemas.microsoft.com/office/powerpoint/2010/main" val="3541911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B0421D8-5F58-4343-A04C-B31E7B470771}" type="slidenum">
              <a:rPr lang="ar-SA" altLang="ja-JP"/>
              <a:pPr>
                <a:defRPr/>
              </a:pPr>
              <a:t>‹#›</a:t>
            </a:fld>
            <a:endParaRPr lang="en-US" altLang="ja-JP"/>
          </a:p>
        </p:txBody>
      </p:sp>
    </p:spTree>
    <p:extLst>
      <p:ext uri="{BB962C8B-B14F-4D97-AF65-F5344CB8AC3E}">
        <p14:creationId xmlns:p14="http://schemas.microsoft.com/office/powerpoint/2010/main" val="3711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D9D20258-1276-4C90-811A-2A1D296A3541}"/>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18">
            <a:extLst>
              <a:ext uri="{FF2B5EF4-FFF2-40B4-BE49-F238E27FC236}">
                <a16:creationId xmlns:a16="http://schemas.microsoft.com/office/drawing/2014/main" id="{EAAABD35-43B2-49CD-A71A-6AFD9035CB20}"/>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8E550609-C30E-4C9E-AE7D-B50D230FD7DC}"/>
              </a:ext>
            </a:extLst>
          </p:cNvPr>
          <p:cNvSpPr>
            <a:spLocks noGrp="1"/>
          </p:cNvSpPr>
          <p:nvPr>
            <p:ph type="dt" sz="half" idx="10"/>
          </p:nvPr>
        </p:nvSpPr>
        <p:spPr/>
        <p:txBody>
          <a:bodyPr/>
          <a:lstStyle>
            <a:lvl1pPr>
              <a:defRPr smtClean="0"/>
            </a:lvl1pPr>
            <a:extLst/>
          </a:lstStyle>
          <a:p>
            <a:pPr>
              <a:defRPr/>
            </a:pPr>
            <a:fld id="{3A2B324F-7DD0-4E53-9909-8BBBD7E259A3}" type="datetime1">
              <a:rPr lang="en-US"/>
              <a:pPr>
                <a:defRPr/>
              </a:pPr>
              <a:t>6/11/2023</a:t>
            </a:fld>
            <a:endParaRPr lang="en-US"/>
          </a:p>
        </p:txBody>
      </p:sp>
      <p:sp>
        <p:nvSpPr>
          <p:cNvPr id="7" name="Footer Placeholder 4">
            <a:extLst>
              <a:ext uri="{FF2B5EF4-FFF2-40B4-BE49-F238E27FC236}">
                <a16:creationId xmlns:a16="http://schemas.microsoft.com/office/drawing/2014/main" id="{920443C0-1E29-4553-8E17-8CBB826866A9}"/>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8" name="Slide Number Placeholder 5">
            <a:extLst>
              <a:ext uri="{FF2B5EF4-FFF2-40B4-BE49-F238E27FC236}">
                <a16:creationId xmlns:a16="http://schemas.microsoft.com/office/drawing/2014/main" id="{3D2E521F-B8E9-4C80-A86A-5D62F916F0DC}"/>
              </a:ext>
            </a:extLst>
          </p:cNvPr>
          <p:cNvSpPr>
            <a:spLocks noGrp="1"/>
          </p:cNvSpPr>
          <p:nvPr>
            <p:ph type="sldNum" sz="quarter" idx="12"/>
          </p:nvPr>
        </p:nvSpPr>
        <p:spPr/>
        <p:txBody>
          <a:bodyPr/>
          <a:lstStyle>
            <a:lvl1pPr>
              <a:defRPr/>
            </a:lvl1pPr>
          </a:lstStyle>
          <a:p>
            <a:fld id="{84A1345C-B63E-4368-8275-624EB3E9FF48}" type="slidenum">
              <a:rPr lang="en-US" altLang="en-US"/>
              <a:pPr/>
              <a:t>‹#›</a:t>
            </a:fld>
            <a:endParaRPr lang="en-US" altLang="en-US"/>
          </a:p>
        </p:txBody>
      </p:sp>
    </p:spTree>
    <p:extLst>
      <p:ext uri="{BB962C8B-B14F-4D97-AF65-F5344CB8AC3E}">
        <p14:creationId xmlns:p14="http://schemas.microsoft.com/office/powerpoint/2010/main" val="258357578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B797F5E-9858-415D-B437-B71D8FBC26E3}" type="slidenum">
              <a:rPr lang="ar-SA" altLang="ja-JP"/>
              <a:pPr>
                <a:defRPr/>
              </a:pPr>
              <a:t>‹#›</a:t>
            </a:fld>
            <a:endParaRPr lang="en-US" altLang="ja-JP"/>
          </a:p>
        </p:txBody>
      </p:sp>
    </p:spTree>
    <p:extLst>
      <p:ext uri="{BB962C8B-B14F-4D97-AF65-F5344CB8AC3E}">
        <p14:creationId xmlns:p14="http://schemas.microsoft.com/office/powerpoint/2010/main" val="3609284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ED6CF6E-1A62-4F32-AA20-325BD91289AE}" type="slidenum">
              <a:rPr lang="ar-SA" altLang="ja-JP"/>
              <a:pPr>
                <a:defRPr/>
              </a:pPr>
              <a:t>‹#›</a:t>
            </a:fld>
            <a:endParaRPr lang="en-US" altLang="ja-JP"/>
          </a:p>
        </p:txBody>
      </p:sp>
    </p:spTree>
    <p:extLst>
      <p:ext uri="{BB962C8B-B14F-4D97-AF65-F5344CB8AC3E}">
        <p14:creationId xmlns:p14="http://schemas.microsoft.com/office/powerpoint/2010/main" val="430948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FE76112E-6F9C-40CB-AD9B-E0F7F91E29AF}" type="slidenum">
              <a:rPr lang="ar-SA" altLang="ja-JP"/>
              <a:pPr>
                <a:defRPr/>
              </a:pPr>
              <a:t>‹#›</a:t>
            </a:fld>
            <a:endParaRPr lang="en-US" altLang="ja-JP"/>
          </a:p>
        </p:txBody>
      </p:sp>
    </p:spTree>
    <p:extLst>
      <p:ext uri="{BB962C8B-B14F-4D97-AF65-F5344CB8AC3E}">
        <p14:creationId xmlns:p14="http://schemas.microsoft.com/office/powerpoint/2010/main" val="2232879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4175" y="95250"/>
            <a:ext cx="2162175" cy="6267450"/>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247650" y="95250"/>
            <a:ext cx="6334125" cy="6267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0BE8005B-ADAB-4FC5-8428-2539F74F7A36}" type="slidenum">
              <a:rPr lang="ar-SA" altLang="ja-JP"/>
              <a:pPr>
                <a:defRPr/>
              </a:pPr>
              <a:t>‹#›</a:t>
            </a:fld>
            <a:endParaRPr lang="en-US" altLang="ja-JP"/>
          </a:p>
        </p:txBody>
      </p:sp>
    </p:spTree>
    <p:extLst>
      <p:ext uri="{BB962C8B-B14F-4D97-AF65-F5344CB8AC3E}">
        <p14:creationId xmlns:p14="http://schemas.microsoft.com/office/powerpoint/2010/main" val="1108340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0" y="95250"/>
            <a:ext cx="8223250" cy="577850"/>
          </a:xfrm>
        </p:spPr>
        <p:txBody>
          <a:bodyPr/>
          <a:lstStyle/>
          <a:p>
            <a:r>
              <a:rPr lang="en-US"/>
              <a:t>Click to edit Master title style</a:t>
            </a:r>
            <a:endParaRPr lang="ar-EG"/>
          </a:p>
        </p:txBody>
      </p:sp>
      <p:sp>
        <p:nvSpPr>
          <p:cNvPr id="3" name="Text Placeholder 2"/>
          <p:cNvSpPr>
            <a:spLocks noGrp="1"/>
          </p:cNvSpPr>
          <p:nvPr>
            <p:ph type="body" sz="half" idx="1"/>
          </p:nvPr>
        </p:nvSpPr>
        <p:spPr>
          <a:xfrm>
            <a:off x="24765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F56A25D0-0B84-4BC7-8FA0-5A8BF76CF2A3}" type="slidenum">
              <a:rPr lang="ar-SA" altLang="ja-JP"/>
              <a:pPr>
                <a:defRPr/>
              </a:pPr>
              <a:t>‹#›</a:t>
            </a:fld>
            <a:endParaRPr lang="en-US" altLang="ja-JP"/>
          </a:p>
        </p:txBody>
      </p:sp>
    </p:spTree>
    <p:extLst>
      <p:ext uri="{BB962C8B-B14F-4D97-AF65-F5344CB8AC3E}">
        <p14:creationId xmlns:p14="http://schemas.microsoft.com/office/powerpoint/2010/main" val="3873607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47800" y="1295400"/>
            <a:ext cx="6932613" cy="2114550"/>
          </a:xfrm>
        </p:spPr>
        <p:txBody>
          <a:bodyPr/>
          <a:lstStyle/>
          <a:p>
            <a:r>
              <a:rPr lang="en-US"/>
              <a:t>Click to edit Master title style</a:t>
            </a:r>
          </a:p>
        </p:txBody>
      </p:sp>
      <p:sp>
        <p:nvSpPr>
          <p:cNvPr id="3" name="Rectangle 2"/>
          <p:cNvSpPr>
            <a:spLocks noGrp="1" noChangeArrowheads="1"/>
          </p:cNvSpPr>
          <p:nvPr>
            <p:ph type="dt" idx="10"/>
          </p:nvPr>
        </p:nvSpPr>
        <p:spPr>
          <a:ln/>
        </p:spPr>
        <p:txBody>
          <a:bodyPr/>
          <a:lstStyle>
            <a:lvl1pPr>
              <a:defRPr/>
            </a:lvl1pPr>
          </a:lstStyle>
          <a:p>
            <a:pPr>
              <a:defRPr/>
            </a:pPr>
            <a:endParaRPr lang="en-GB" dirty="0"/>
          </a:p>
        </p:txBody>
      </p:sp>
      <p:sp>
        <p:nvSpPr>
          <p:cNvPr id="4" name="Rectangle 3"/>
          <p:cNvSpPr>
            <a:spLocks noGrp="1" noChangeArrowheads="1"/>
          </p:cNvSpPr>
          <p:nvPr>
            <p:ph type="ftr" idx="11"/>
          </p:nvPr>
        </p:nvSpPr>
        <p:spPr>
          <a:ln/>
        </p:spPr>
        <p:txBody>
          <a:bodyPr/>
          <a:lstStyle>
            <a:lvl1pPr>
              <a:defRPr/>
            </a:lvl1pPr>
          </a:lstStyle>
          <a:p>
            <a:pPr>
              <a:defRPr/>
            </a:pPr>
            <a:endParaRPr lang="en-GB" dirty="0"/>
          </a:p>
        </p:txBody>
      </p:sp>
      <p:sp>
        <p:nvSpPr>
          <p:cNvPr id="5" name="Rectangle 4"/>
          <p:cNvSpPr>
            <a:spLocks noGrp="1" noChangeArrowheads="1"/>
          </p:cNvSpPr>
          <p:nvPr>
            <p:ph type="sldNum" idx="12"/>
          </p:nvPr>
        </p:nvSpPr>
        <p:spPr>
          <a:ln/>
        </p:spPr>
        <p:txBody>
          <a:bodyPr/>
          <a:lstStyle>
            <a:lvl1pPr>
              <a:defRPr/>
            </a:lvl1pPr>
          </a:lstStyle>
          <a:p>
            <a:fld id="{ED1A932D-9458-453E-9B13-28249827DA9A}" type="slidenum">
              <a:rPr lang="en-GB" altLang="en-US"/>
              <a:pPr/>
              <a:t>‹#›</a:t>
            </a:fld>
            <a:endParaRPr lang="en-GB" altLang="en-US"/>
          </a:p>
        </p:txBody>
      </p:sp>
    </p:spTree>
    <p:extLst>
      <p:ext uri="{BB962C8B-B14F-4D97-AF65-F5344CB8AC3E}">
        <p14:creationId xmlns:p14="http://schemas.microsoft.com/office/powerpoint/2010/main" val="982176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p>
            <a:endParaRPr lang="en-US">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1" name="Rectangle 10"/>
          <p:cNvSpPr/>
          <p:nvPr userDrawn="1"/>
        </p:nvSpPr>
        <p:spPr>
          <a:xfrm rot="16200000">
            <a:off x="-3406515" y="3331565"/>
            <a:ext cx="6858003"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64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5" name="Footer Placeholder 4"/>
          <p:cNvSpPr>
            <a:spLocks noGrp="1"/>
          </p:cNvSpPr>
          <p:nvPr>
            <p:ph type="ftr" sz="quarter" idx="11"/>
          </p:nvPr>
        </p:nvSpPr>
        <p:spPr>
          <a:xfrm>
            <a:off x="2764641" y="6705602"/>
            <a:ext cx="3617103" cy="119311"/>
          </a:xfrm>
        </p:spPr>
        <p:txBody>
          <a:bodyPr/>
          <a:lstStyle>
            <a:lvl1pPr>
              <a:defRPr sz="600">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525" smtClean="0">
              <a:solidFill>
                <a:srgbClr val="000000"/>
              </a:solidFill>
              <a:latin typeface="Lucida Sans" charset="0"/>
              <a:ea typeface="ＭＳ Ｐゴシック" charset="0"/>
            </a:endParaRPr>
          </a:p>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4971639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10" y="3339060"/>
            <a:ext cx="6858003"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9"/>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4321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6" name="Footer Placeholder 5"/>
          <p:cNvSpPr>
            <a:spLocks noGrp="1"/>
          </p:cNvSpPr>
          <p:nvPr>
            <p:ph type="ftr" sz="quarter" idx="11"/>
          </p:nvPr>
        </p:nvSpPr>
        <p:spPr/>
        <p:txBody>
          <a:bodyPr/>
          <a:lstStyle/>
          <a:p>
            <a:endParaRPr lang="en-US" dirty="0">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4239593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88AD2BB2-57EE-4BC5-B4A3-79B78E8559AE}"/>
              </a:ext>
            </a:extLst>
          </p:cNvPr>
          <p:cNvSpPr>
            <a:spLocks noGrp="1"/>
          </p:cNvSpPr>
          <p:nvPr>
            <p:ph type="dt" sz="half" idx="10"/>
          </p:nvPr>
        </p:nvSpPr>
        <p:spPr/>
        <p:txBody>
          <a:bodyPr/>
          <a:lstStyle>
            <a:lvl1pPr>
              <a:defRPr smtClean="0"/>
            </a:lvl1pPr>
            <a:extLst/>
          </a:lstStyle>
          <a:p>
            <a:pPr>
              <a:defRPr/>
            </a:pPr>
            <a:fld id="{95513E44-648A-4E70-92B9-7DFC05BFFF14}" type="datetime1">
              <a:rPr lang="en-US"/>
              <a:pPr>
                <a:defRPr/>
              </a:pPr>
              <a:t>6/11/2023</a:t>
            </a:fld>
            <a:endParaRPr lang="en-US"/>
          </a:p>
        </p:txBody>
      </p:sp>
      <p:sp>
        <p:nvSpPr>
          <p:cNvPr id="6" name="Footer Placeholder 5">
            <a:extLst>
              <a:ext uri="{FF2B5EF4-FFF2-40B4-BE49-F238E27FC236}">
                <a16:creationId xmlns:a16="http://schemas.microsoft.com/office/drawing/2014/main" id="{4CA17B79-9248-439F-8956-44249D50136F}"/>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1DA14FD7-2763-454B-B458-B3858EEA9357}"/>
              </a:ext>
            </a:extLst>
          </p:cNvPr>
          <p:cNvSpPr>
            <a:spLocks noGrp="1"/>
          </p:cNvSpPr>
          <p:nvPr>
            <p:ph type="sldNum" sz="quarter" idx="12"/>
          </p:nvPr>
        </p:nvSpPr>
        <p:spPr/>
        <p:txBody>
          <a:bodyPr/>
          <a:lstStyle>
            <a:lvl1pPr>
              <a:defRPr/>
            </a:lvl1pPr>
          </a:lstStyle>
          <a:p>
            <a:fld id="{19855D8A-A903-462E-A441-2290E5BC366B}" type="slidenum">
              <a:rPr lang="en-US" altLang="en-US"/>
              <a:pPr/>
              <a:t>‹#›</a:t>
            </a:fld>
            <a:endParaRPr lang="en-US" altLang="en-US"/>
          </a:p>
        </p:txBody>
      </p:sp>
    </p:spTree>
    <p:extLst>
      <p:ext uri="{BB962C8B-B14F-4D97-AF65-F5344CB8AC3E}">
        <p14:creationId xmlns:p14="http://schemas.microsoft.com/office/powerpoint/2010/main" val="217999398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8" name="Footer Placeholder 7"/>
          <p:cNvSpPr>
            <a:spLocks noGrp="1"/>
          </p:cNvSpPr>
          <p:nvPr>
            <p:ph type="ftr" sz="quarter" idx="11"/>
          </p:nvPr>
        </p:nvSpPr>
        <p:spPr/>
        <p:txBody>
          <a:bodyPr/>
          <a:lstStyle/>
          <a:p>
            <a:endParaRPr lang="en-US" dirty="0">
              <a:latin typeface="Lucida Sans" charset="0"/>
              <a:ea typeface="ＭＳ Ｐゴシック" charset="0"/>
            </a:endParaRPr>
          </a:p>
        </p:txBody>
      </p:sp>
      <p:sp>
        <p:nvSpPr>
          <p:cNvPr id="9" name="Slide Number Placeholder 8"/>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50238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0559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4" name="Footer Placeholder 3"/>
          <p:cNvSpPr>
            <a:spLocks noGrp="1"/>
          </p:cNvSpPr>
          <p:nvPr>
            <p:ph type="ftr" sz="quarter" idx="11"/>
          </p:nvPr>
        </p:nvSpPr>
        <p:spPr/>
        <p:txBody>
          <a:bodyPr/>
          <a:lstStyle/>
          <a:p>
            <a:endParaRPr lang="en-US" dirty="0">
              <a:latin typeface="Lucida Sans" charset="0"/>
              <a:ea typeface="ＭＳ Ｐゴシック" charset="0"/>
            </a:endParaRPr>
          </a:p>
        </p:txBody>
      </p:sp>
      <p:sp>
        <p:nvSpPr>
          <p:cNvPr id="5" name="Slide Number Placeholder 4"/>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1369997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7"/>
            <a:ext cx="1963883" cy="365125"/>
          </a:xfrm>
        </p:spPr>
        <p:txBody>
          <a:bodyPr/>
          <a:lstStyle>
            <a:lvl1pPr algn="l">
              <a:defRPr/>
            </a:lvl1p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6" name="Footer Placeholder 5"/>
          <p:cNvSpPr>
            <a:spLocks noGrp="1"/>
          </p:cNvSpPr>
          <p:nvPr>
            <p:ph type="ftr" sz="quarter" idx="11"/>
          </p:nvPr>
        </p:nvSpPr>
        <p:spPr>
          <a:xfrm>
            <a:off x="3600450" y="6459787"/>
            <a:ext cx="3486150" cy="365125"/>
          </a:xfrm>
        </p:spPr>
        <p:txBody>
          <a:bodyPr/>
          <a:lstStyle>
            <a:lvl1pPr algn="l">
              <a:defRPr>
                <a:solidFill>
                  <a:schemeClr val="tx2"/>
                </a:solidFill>
              </a:defRPr>
            </a:lvl1pPr>
          </a:lstStyle>
          <a:p>
            <a:endParaRPr lang="en-US" dirty="0">
              <a:solidFill>
                <a:srgbClr val="637052"/>
              </a:solidFill>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solidFill>
                  <a:srgbClr val="637052"/>
                </a:solidFill>
                <a:latin typeface="Lucida Sans" charset="0"/>
                <a:ea typeface="ＭＳ Ｐゴシック" charset="0"/>
              </a:rPr>
              <a:pPr/>
              <a:t>‹#›</a:t>
            </a:fld>
            <a:endParaRPr lang="en-US">
              <a:solidFill>
                <a:srgbClr val="637052"/>
              </a:solidFill>
              <a:latin typeface="Lucida Sans" charset="0"/>
              <a:ea typeface="ＭＳ Ｐゴシック" charset="0"/>
            </a:endParaRPr>
          </a:p>
        </p:txBody>
      </p:sp>
    </p:spTree>
    <p:extLst>
      <p:ext uri="{BB962C8B-B14F-4D97-AF65-F5344CB8AC3E}">
        <p14:creationId xmlns:p14="http://schemas.microsoft.com/office/powerpoint/2010/main" val="3338212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6/11/2023</a:t>
            </a:fld>
            <a:r>
              <a:rPr lang="en-US" smtClean="0">
                <a:latin typeface="Lucida Sans" charset="0"/>
                <a:ea typeface="ＭＳ Ｐゴシック" charset="0"/>
              </a:rPr>
              <a:t>sss</a:t>
            </a:r>
            <a:endParaRPr lang="en-US" dirty="0">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600"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35873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smtClean="0">
                <a:solidFill>
                  <a:srgbClr val="CCDDEA"/>
                </a:solidFill>
                <a:latin typeface="Lucida Sans" charset="0"/>
                <a:ea typeface="ＭＳ Ｐゴシック" charset="0"/>
              </a:rPr>
              <a:pPr/>
              <a:t>‹#›</a:t>
            </a:fld>
            <a:endParaRPr lang="en-US" dirty="0">
              <a:solidFill>
                <a:srgbClr val="CCDDEA"/>
              </a:solidFill>
              <a:latin typeface="Lucida Sans" charset="0"/>
              <a:ea typeface="ＭＳ Ｐゴシック" charset="0"/>
            </a:endParaRPr>
          </a:p>
        </p:txBody>
      </p:sp>
    </p:spTree>
    <p:extLst>
      <p:ext uri="{BB962C8B-B14F-4D97-AF65-F5344CB8AC3E}">
        <p14:creationId xmlns:p14="http://schemas.microsoft.com/office/powerpoint/2010/main" val="1446692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940365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72120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947902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078339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96187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83F6E9-398D-454F-8D19-198056021329}"/>
              </a:ext>
            </a:extLst>
          </p:cNvPr>
          <p:cNvSpPr>
            <a:spLocks noGrp="1"/>
          </p:cNvSpPr>
          <p:nvPr>
            <p:ph type="dt" sz="half" idx="10"/>
          </p:nvPr>
        </p:nvSpPr>
        <p:spPr/>
        <p:txBody>
          <a:bodyPr/>
          <a:lstStyle>
            <a:lvl1pPr>
              <a:defRPr smtClean="0"/>
            </a:lvl1pPr>
            <a:extLst/>
          </a:lstStyle>
          <a:p>
            <a:pPr>
              <a:defRPr/>
            </a:pPr>
            <a:fld id="{D01E4843-B0B6-4611-9415-067AD40D6BF3}" type="datetime1">
              <a:rPr lang="en-US"/>
              <a:pPr>
                <a:defRPr/>
              </a:pPr>
              <a:t>6/11/2023</a:t>
            </a:fld>
            <a:endParaRPr lang="en-US"/>
          </a:p>
        </p:txBody>
      </p:sp>
      <p:sp>
        <p:nvSpPr>
          <p:cNvPr id="9" name="Slide Number Placeholder 8">
            <a:extLst>
              <a:ext uri="{FF2B5EF4-FFF2-40B4-BE49-F238E27FC236}">
                <a16:creationId xmlns:a16="http://schemas.microsoft.com/office/drawing/2014/main" id="{C0AD5E64-0AD1-45FA-9DE0-A203B947E40B}"/>
              </a:ext>
            </a:extLst>
          </p:cNvPr>
          <p:cNvSpPr>
            <a:spLocks noGrp="1"/>
          </p:cNvSpPr>
          <p:nvPr>
            <p:ph type="sldNum" sz="quarter" idx="12"/>
          </p:nvPr>
        </p:nvSpPr>
        <p:spPr/>
        <p:txBody>
          <a:bodyPr/>
          <a:lstStyle>
            <a:lvl1pPr>
              <a:defRPr/>
            </a:lvl1pPr>
          </a:lstStyle>
          <a:p>
            <a:fld id="{311DCD9A-B6AE-4FBE-83DA-6939BD2C149D}" type="slidenum">
              <a:rPr lang="en-US" altLang="en-US"/>
              <a:pPr/>
              <a:t>‹#›</a:t>
            </a:fld>
            <a:endParaRPr lang="en-US" altLang="en-US"/>
          </a:p>
        </p:txBody>
      </p:sp>
    </p:spTree>
    <p:extLst>
      <p:ext uri="{BB962C8B-B14F-4D97-AF65-F5344CB8AC3E}">
        <p14:creationId xmlns:p14="http://schemas.microsoft.com/office/powerpoint/2010/main" val="128838692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579590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4273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03" indent="-253994">
              <a:tabLst/>
              <a:defRPr sz="2400" baseline="0"/>
            </a:lvl2pPr>
            <a:lvl3pPr marL="515925" indent="-228594">
              <a:tabLst/>
              <a:defRPr sz="2000" baseline="0"/>
            </a:lvl3pPr>
            <a:lvl4pPr marL="690546" indent="-265106">
              <a:tabLst/>
              <a:defRPr sz="1600" baseline="0"/>
            </a:lvl4pPr>
            <a:lvl5pPr marL="801668" indent="-239707">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0" y="6705603"/>
            <a:ext cx="3617103" cy="119311"/>
          </a:xfrm>
        </p:spPr>
        <p:txBody>
          <a:bodyPr/>
          <a:lstStyle>
            <a:lvl1pPr>
              <a:defRPr sz="600">
                <a:solidFill>
                  <a:schemeClr val="tx1"/>
                </a:solidFill>
              </a:defRPr>
            </a:lvl1pPr>
          </a:lstStyle>
          <a:p>
            <a:pPr defTabSz="685800"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48346847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03" indent="-253994">
              <a:tabLst/>
              <a:defRPr sz="2400" baseline="0"/>
            </a:lvl2pPr>
            <a:lvl3pPr marL="515925" indent="-228594">
              <a:tabLst/>
              <a:defRPr sz="2000" baseline="0"/>
            </a:lvl3pPr>
            <a:lvl4pPr marL="690546" indent="-265106">
              <a:tabLst/>
              <a:defRPr sz="1600" baseline="0"/>
            </a:lvl4pPr>
            <a:lvl5pPr marL="801668" indent="-239707">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0" y="6705603"/>
            <a:ext cx="3617103" cy="119311"/>
          </a:xfrm>
        </p:spPr>
        <p:txBody>
          <a:bodyPr/>
          <a:lstStyle>
            <a:lvl1pPr>
              <a:defRPr sz="600">
                <a:solidFill>
                  <a:schemeClr val="tx1"/>
                </a:solidFill>
              </a:defRPr>
            </a:lvl1pPr>
          </a:lstStyle>
          <a:p>
            <a:pPr defTabSz="685800"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37571525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9"/>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6" name="Footer Placeholder 5"/>
          <p:cNvSpPr>
            <a:spLocks noGrp="1"/>
          </p:cNvSpPr>
          <p:nvPr>
            <p:ph type="ftr" sz="quarter" idx="11"/>
          </p:nvPr>
        </p:nvSpPr>
        <p:spPr/>
        <p:txBody>
          <a:bodyPr/>
          <a:lstStyle/>
          <a:p>
            <a:pPr defTabSz="685800" fontAlgn="auto">
              <a:spcBef>
                <a:spcPts val="0"/>
              </a:spcBef>
              <a:spcAft>
                <a:spcPts val="0"/>
              </a:spcAft>
            </a:pPr>
            <a:endParaRPr lang="en-US" dirty="0">
              <a:latin typeface="Calibri" panose="020F0502020204030204"/>
              <a:cs typeface="+mn-cs"/>
            </a:endParaRPr>
          </a:p>
        </p:txBody>
      </p:sp>
      <p:sp>
        <p:nvSpPr>
          <p:cNvPr id="7" name="Slide Number Placeholder 6"/>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2591180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3"/>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3"/>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8" name="Footer Placeholder 7"/>
          <p:cNvSpPr>
            <a:spLocks noGrp="1"/>
          </p:cNvSpPr>
          <p:nvPr>
            <p:ph type="ftr" sz="quarter" idx="11"/>
          </p:nvPr>
        </p:nvSpPr>
        <p:spPr/>
        <p:txBody>
          <a:bodyPr/>
          <a:lstStyle/>
          <a:p>
            <a:pPr defTabSz="685800" fontAlgn="auto">
              <a:spcBef>
                <a:spcPts val="0"/>
              </a:spcBef>
              <a:spcAft>
                <a:spcPts val="0"/>
              </a:spcAft>
            </a:pPr>
            <a:endParaRPr lang="en-US" dirty="0">
              <a:latin typeface="Calibri" panose="020F0502020204030204"/>
              <a:cs typeface="+mn-cs"/>
            </a:endParaRPr>
          </a:p>
        </p:txBody>
      </p:sp>
      <p:sp>
        <p:nvSpPr>
          <p:cNvPr id="9" name="Slide Number Placeholder 8"/>
          <p:cNvSpPr>
            <a:spLocks noGrp="1"/>
          </p:cNvSpPr>
          <p:nvPr>
            <p:ph type="sldNum" sz="quarter" idx="12"/>
          </p:nvPr>
        </p:nvSpPr>
        <p:spPr/>
        <p:txBody>
          <a:body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22637830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8"/>
            <a:ext cx="4040188"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8"/>
            <a:ext cx="4041775" cy="639763"/>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defTabSz="685800" fontAlgn="auto">
              <a:spcBef>
                <a:spcPts val="0"/>
              </a:spcBef>
              <a:spcAft>
                <a:spcPts val="0"/>
              </a:spcAft>
              <a:defRPr/>
            </a:pPr>
            <a:endParaRPr lang="en-US">
              <a:latin typeface="Calibri" panose="020F0502020204030204"/>
              <a:cs typeface="+mn-cs"/>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defTabSz="685800" fontAlgn="auto">
              <a:spcBef>
                <a:spcPts val="0"/>
              </a:spcBef>
              <a:spcAft>
                <a:spcPts val="0"/>
              </a:spcAft>
              <a:defRPr/>
            </a:pPr>
            <a:endParaRPr lang="en-US">
              <a:latin typeface="Calibri" panose="020F0502020204030204"/>
              <a:cs typeface="+mn-cs"/>
            </a:endParaRPr>
          </a:p>
        </p:txBody>
      </p:sp>
      <p:sp>
        <p:nvSpPr>
          <p:cNvPr id="9" name="Rectangle 7"/>
          <p:cNvSpPr>
            <a:spLocks noGrp="1" noChangeArrowheads="1"/>
          </p:cNvSpPr>
          <p:nvPr>
            <p:ph type="sldNum" sz="quarter" idx="12"/>
          </p:nvPr>
        </p:nvSpPr>
        <p:spPr>
          <a:ln/>
        </p:spPr>
        <p:txBody>
          <a:bodyPr/>
          <a:lstStyle>
            <a:lvl1pPr>
              <a:defRPr/>
            </a:lvl1pPr>
          </a:lstStyle>
          <a:p>
            <a:pPr defTabSz="685800" fontAlgn="auto">
              <a:spcBef>
                <a:spcPts val="0"/>
              </a:spcBef>
              <a:spcAft>
                <a:spcPts val="0"/>
              </a:spcAft>
            </a:pPr>
            <a:fld id="{231C68C3-6089-F349-9232-42643877B0CF}"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
        <p:nvSpPr>
          <p:cNvPr id="10" name="Rectangle 2"/>
          <p:cNvSpPr>
            <a:spLocks noChangeArrowheads="1"/>
          </p:cNvSpPr>
          <p:nvPr userDrawn="1"/>
        </p:nvSpPr>
        <p:spPr bwMode="auto">
          <a:xfrm rot="5400000">
            <a:off x="-3406142" y="3406143"/>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50021"/>
              </a:solidFill>
              <a:effectLst/>
              <a:uLnTx/>
              <a:uFillTx/>
              <a:latin typeface="Calibri" panose="020F0502020204030204"/>
              <a:ea typeface="+mn-ea"/>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4404222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8"/>
            <a:ext cx="1963883" cy="365125"/>
          </a:xfrm>
        </p:spPr>
        <p:txBody>
          <a:bodyPr/>
          <a:lstStyle>
            <a:lvl1pPr algn="l">
              <a:defRPr/>
            </a:lvl1p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pPr defTabSz="685800" fontAlgn="auto">
              <a:spcBef>
                <a:spcPts val="0"/>
              </a:spcBef>
              <a:spcAft>
                <a:spcPts val="0"/>
              </a:spcAft>
            </a:pPr>
            <a:endParaRPr lang="en-US" dirty="0">
              <a:solidFill>
                <a:srgbClr val="637052"/>
              </a:solidFill>
              <a:latin typeface="Calibri" panose="020F0502020204030204"/>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defTabSz="685800" fontAlgn="auto">
              <a:spcBef>
                <a:spcPts val="0"/>
              </a:spcBef>
              <a:spcAft>
                <a:spcPts val="0"/>
              </a:spcAft>
            </a:pPr>
            <a:fld id="{D07771B2-D7F7-364E-B6F3-F7FE93606BCE}" type="slidenum">
              <a:rPr lang="en-US" smtClean="0">
                <a:solidFill>
                  <a:srgbClr val="637052"/>
                </a:solidFill>
                <a:latin typeface="Calibri" panose="020F0502020204030204"/>
                <a:cs typeface="+mn-cs"/>
              </a:rPr>
              <a:pPr defTabSz="685800" fontAlgn="auto">
                <a:spcBef>
                  <a:spcPts val="0"/>
                </a:spcBef>
                <a:spcAft>
                  <a:spcPts val="0"/>
                </a:spcAft>
              </a:pPr>
              <a:t>‹#›</a:t>
            </a:fld>
            <a:endParaRPr lang="en-US">
              <a:solidFill>
                <a:srgbClr val="637052"/>
              </a:solidFill>
              <a:latin typeface="Calibri" panose="020F0502020204030204"/>
              <a:cs typeface="+mn-cs"/>
            </a:endParaRPr>
          </a:p>
        </p:txBody>
      </p:sp>
    </p:spTree>
    <p:extLst>
      <p:ext uri="{BB962C8B-B14F-4D97-AF65-F5344CB8AC3E}">
        <p14:creationId xmlns:p14="http://schemas.microsoft.com/office/powerpoint/2010/main" val="17395962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3" y="1600200"/>
            <a:ext cx="7543801" cy="4572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1" y="6705605"/>
            <a:ext cx="3617103" cy="119311"/>
          </a:xfrm>
        </p:spPr>
        <p:txBody>
          <a:bodyPr/>
          <a:lstStyle>
            <a:lvl1pPr>
              <a:defRPr sz="600">
                <a:solidFill>
                  <a:schemeClr val="tx1"/>
                </a:solidFill>
              </a:defRPr>
            </a:lvl1pPr>
          </a:lstStyle>
          <a:p>
            <a:pPr defTabSz="685783"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defTabSz="685783"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pPr>
            <a:fld id="{D07771B2-D7F7-364E-B6F3-F7FE93606BCE}"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298345991"/>
      </p:ext>
    </p:extLst>
  </p:cSld>
  <p:clrMapOvr>
    <a:masterClrMapping/>
  </p:clrMapOvr>
  <p:extLst>
    <p:ext uri="{DCECCB84-F9BA-43D5-87BE-67443E8EF086}">
      <p15:sldGuideLst xmlns:p15="http://schemas.microsoft.com/office/powerpoint/2012/main">
        <p15:guide id="1" orient="horz" pos="1620">
          <p15:clr>
            <a:srgbClr val="FBAE40"/>
          </p15:clr>
        </p15:guide>
        <p15:guide id="2"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3" y="1600200"/>
            <a:ext cx="7543801" cy="4572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11"/>
          </p:nvPr>
        </p:nvSpPr>
        <p:spPr>
          <a:xfrm>
            <a:off x="2764641" y="6705605"/>
            <a:ext cx="3617103" cy="119311"/>
          </a:xfrm>
        </p:spPr>
        <p:txBody>
          <a:bodyPr/>
          <a:lstStyle>
            <a:lvl1pPr>
              <a:defRPr sz="600">
                <a:solidFill>
                  <a:schemeClr val="tx1"/>
                </a:solidFill>
              </a:defRPr>
            </a:lvl1pPr>
          </a:lstStyle>
          <a:p>
            <a:pPr defTabSz="685783" fontAlgn="auto">
              <a:spcBef>
                <a:spcPts val="0"/>
              </a:spcBef>
              <a:spcAft>
                <a:spcPts val="0"/>
              </a:spcAft>
            </a:pPr>
            <a:r>
              <a:rPr lang="en-US" smtClean="0">
                <a:solidFill>
                  <a:srgbClr val="000000"/>
                </a:solidFill>
                <a:latin typeface="Calibri" panose="020F0502020204030204"/>
                <a:cs typeface="+mn-cs"/>
              </a:rPr>
              <a:t>Slides adapted from Jure Leskovec</a:t>
            </a:r>
            <a:endParaRPr lang="en-US" sz="525" smtClean="0">
              <a:solidFill>
                <a:srgbClr val="000000"/>
              </a:solidFill>
              <a:latin typeface="Calibri" panose="020F0502020204030204"/>
              <a:cs typeface="+mn-cs"/>
            </a:endParaRPr>
          </a:p>
          <a:p>
            <a:pPr defTabSz="685783" fontAlgn="auto">
              <a:spcBef>
                <a:spcPts val="0"/>
              </a:spcBef>
              <a:spcAft>
                <a:spcPts val="0"/>
              </a:spcAft>
            </a:pPr>
            <a:endParaRPr lang="en-US" dirty="0">
              <a:solidFill>
                <a:srgbClr val="000000"/>
              </a:solidFill>
              <a:latin typeface="Calibri" panose="020F0502020204030204"/>
              <a:cs typeface="+mn-cs"/>
            </a:endParaRP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pPr>
            <a:fld id="{D07771B2-D7F7-364E-B6F3-F7FE93606BCE}"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561485002"/>
      </p:ext>
    </p:extLst>
  </p:cSld>
  <p:clrMapOvr>
    <a:masterClrMapping/>
  </p:clrMapOvr>
  <p:extLst>
    <p:ext uri="{DCECCB84-F9BA-43D5-87BE-67443E8EF086}">
      <p15:sldGuideLst xmlns:p15="http://schemas.microsoft.com/office/powerpoint/2012/main">
        <p15:guide id="1" orient="horz" pos="1620">
          <p15:clr>
            <a:srgbClr val="FBAE40"/>
          </p15:clr>
        </p15:guide>
        <p15:guide id="2"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A13D6138-F871-4C47-AC8B-BEEE56B03D35}"/>
              </a:ext>
            </a:extLst>
          </p:cNvPr>
          <p:cNvSpPr>
            <a:spLocks noGrp="1"/>
          </p:cNvSpPr>
          <p:nvPr>
            <p:ph type="dt" sz="half" idx="10"/>
          </p:nvPr>
        </p:nvSpPr>
        <p:spPr/>
        <p:txBody>
          <a:bodyPr/>
          <a:lstStyle>
            <a:lvl1pPr>
              <a:defRPr smtClean="0"/>
            </a:lvl1pPr>
            <a:extLst/>
          </a:lstStyle>
          <a:p>
            <a:pPr>
              <a:defRPr/>
            </a:pPr>
            <a:fld id="{938EE717-B75C-4E51-A322-3A8E1DB32937}" type="datetime1">
              <a:rPr lang="en-US"/>
              <a:pPr>
                <a:defRPr/>
              </a:pPr>
              <a:t>6/11/2023</a:t>
            </a:fld>
            <a:endParaRPr lang="en-US"/>
          </a:p>
        </p:txBody>
      </p:sp>
      <p:sp>
        <p:nvSpPr>
          <p:cNvPr id="4" name="Footer Placeholder 3">
            <a:extLst>
              <a:ext uri="{FF2B5EF4-FFF2-40B4-BE49-F238E27FC236}">
                <a16:creationId xmlns:a16="http://schemas.microsoft.com/office/drawing/2014/main" id="{DF81A1EF-8965-4D45-8AAD-7159388406E6}"/>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5" name="Slide Number Placeholder 4">
            <a:extLst>
              <a:ext uri="{FF2B5EF4-FFF2-40B4-BE49-F238E27FC236}">
                <a16:creationId xmlns:a16="http://schemas.microsoft.com/office/drawing/2014/main" id="{85134201-6FD2-4A37-A926-E536C03FC123}"/>
              </a:ext>
            </a:extLst>
          </p:cNvPr>
          <p:cNvSpPr>
            <a:spLocks noGrp="1"/>
          </p:cNvSpPr>
          <p:nvPr>
            <p:ph type="sldNum" sz="quarter" idx="12"/>
          </p:nvPr>
        </p:nvSpPr>
        <p:spPr/>
        <p:txBody>
          <a:bodyPr/>
          <a:lstStyle>
            <a:lvl1pPr>
              <a:defRPr/>
            </a:lvl1pPr>
          </a:lstStyle>
          <a:p>
            <a:fld id="{A9D47BF3-DB78-4172-8A13-FB7BF58FD83C}" type="slidenum">
              <a:rPr lang="en-US" altLang="en-US"/>
              <a:pPr/>
              <a:t>‹#›</a:t>
            </a:fld>
            <a:endParaRPr lang="en-US" altLang="en-US"/>
          </a:p>
        </p:txBody>
      </p:sp>
    </p:spTree>
    <p:extLst>
      <p:ext uri="{BB962C8B-B14F-4D97-AF65-F5344CB8AC3E}">
        <p14:creationId xmlns:p14="http://schemas.microsoft.com/office/powerpoint/2010/main" val="337339751"/>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41"/>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6" name="Footer Placeholder 5"/>
          <p:cNvSpPr>
            <a:spLocks noGrp="1"/>
          </p:cNvSpPr>
          <p:nvPr>
            <p:ph type="ftr" sz="quarter" idx="11"/>
          </p:nvPr>
        </p:nvSpPr>
        <p:spPr/>
        <p:txBody>
          <a:bodyPr/>
          <a:lstStyle/>
          <a:p>
            <a:pPr defTabSz="685783" fontAlgn="auto">
              <a:spcBef>
                <a:spcPts val="0"/>
              </a:spcBef>
              <a:spcAft>
                <a:spcPts val="0"/>
              </a:spcAft>
            </a:pPr>
            <a:endParaRPr lang="en-US" dirty="0">
              <a:latin typeface="Calibri" panose="020F0502020204030204"/>
              <a:cs typeface="+mn-cs"/>
            </a:endParaRPr>
          </a:p>
        </p:txBody>
      </p:sp>
      <p:sp>
        <p:nvSpPr>
          <p:cNvPr id="7" name="Slide Number Placeholder 6"/>
          <p:cNvSpPr>
            <a:spLocks noGrp="1"/>
          </p:cNvSpPr>
          <p:nvPr>
            <p:ph type="sldNum" sz="quarter" idx="12"/>
          </p:nvPr>
        </p:nvSpPr>
        <p:spPr/>
        <p:txBody>
          <a:bodyPr/>
          <a:lstStyle/>
          <a:p>
            <a:pPr defTabSz="685783" fontAlgn="auto">
              <a:spcBef>
                <a:spcPts val="0"/>
              </a:spcBef>
              <a:spcAft>
                <a:spcPts val="0"/>
              </a:spcAft>
            </a:pPr>
            <a:fld id="{D07771B2-D7F7-364E-B6F3-F7FE93606BCE}"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5269040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3"/>
            <a:ext cx="3703320"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3"/>
            <a:ext cx="3703320"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8" name="Footer Placeholder 7"/>
          <p:cNvSpPr>
            <a:spLocks noGrp="1"/>
          </p:cNvSpPr>
          <p:nvPr>
            <p:ph type="ftr" sz="quarter" idx="11"/>
          </p:nvPr>
        </p:nvSpPr>
        <p:spPr/>
        <p:txBody>
          <a:bodyPr/>
          <a:lstStyle/>
          <a:p>
            <a:pPr defTabSz="685783" fontAlgn="auto">
              <a:spcBef>
                <a:spcPts val="0"/>
              </a:spcBef>
              <a:spcAft>
                <a:spcPts val="0"/>
              </a:spcAft>
            </a:pPr>
            <a:endParaRPr lang="en-US" dirty="0">
              <a:latin typeface="Calibri" panose="020F0502020204030204"/>
              <a:cs typeface="+mn-cs"/>
            </a:endParaRPr>
          </a:p>
        </p:txBody>
      </p:sp>
      <p:sp>
        <p:nvSpPr>
          <p:cNvPr id="9" name="Slide Number Placeholder 8"/>
          <p:cNvSpPr>
            <a:spLocks noGrp="1"/>
          </p:cNvSpPr>
          <p:nvPr>
            <p:ph type="sldNum" sz="quarter" idx="12"/>
          </p:nvPr>
        </p:nvSpPr>
        <p:spPr/>
        <p:txBody>
          <a:bodyPr/>
          <a:lstStyle/>
          <a:p>
            <a:pPr defTabSz="685783" fontAlgn="auto">
              <a:spcBef>
                <a:spcPts val="0"/>
              </a:spcBef>
              <a:spcAft>
                <a:spcPts val="0"/>
              </a:spcAft>
            </a:pPr>
            <a:fld id="{D07771B2-D7F7-364E-B6F3-F7FE93606BCE}"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2016911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9" y="1671637"/>
            <a:ext cx="4041775" cy="639763"/>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9"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defTabSz="685783" fontAlgn="auto">
              <a:spcBef>
                <a:spcPts val="0"/>
              </a:spcBef>
              <a:spcAft>
                <a:spcPts val="0"/>
              </a:spcAft>
              <a:defRPr/>
            </a:pPr>
            <a:endParaRPr lang="en-US">
              <a:latin typeface="Calibri" panose="020F0502020204030204"/>
              <a:cs typeface="+mn-cs"/>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defTabSz="685783" fontAlgn="auto">
              <a:spcBef>
                <a:spcPts val="0"/>
              </a:spcBef>
              <a:spcAft>
                <a:spcPts val="0"/>
              </a:spcAft>
              <a:defRPr/>
            </a:pPr>
            <a:endParaRPr lang="en-US">
              <a:latin typeface="Calibri" panose="020F0502020204030204"/>
              <a:cs typeface="+mn-cs"/>
            </a:endParaRPr>
          </a:p>
        </p:txBody>
      </p:sp>
      <p:sp>
        <p:nvSpPr>
          <p:cNvPr id="9" name="Rectangle 7"/>
          <p:cNvSpPr>
            <a:spLocks noGrp="1" noChangeArrowheads="1"/>
          </p:cNvSpPr>
          <p:nvPr>
            <p:ph type="sldNum" sz="quarter" idx="12"/>
          </p:nvPr>
        </p:nvSpPr>
        <p:spPr>
          <a:ln/>
        </p:spPr>
        <p:txBody>
          <a:bodyPr/>
          <a:lstStyle>
            <a:lvl1pPr>
              <a:defRPr/>
            </a:lvl1pPr>
          </a:lstStyle>
          <a:p>
            <a:pPr defTabSz="685783" fontAlgn="auto">
              <a:spcBef>
                <a:spcPts val="0"/>
              </a:spcBef>
              <a:spcAft>
                <a:spcPts val="0"/>
              </a:spcAft>
            </a:pPr>
            <a:fld id="{231C68C3-6089-F349-9232-42643877B0CF}"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
        <p:nvSpPr>
          <p:cNvPr id="10" name="Rectangle 2"/>
          <p:cNvSpPr>
            <a:spLocks noChangeArrowheads="1"/>
          </p:cNvSpPr>
          <p:nvPr userDrawn="1"/>
        </p:nvSpPr>
        <p:spPr bwMode="auto">
          <a:xfrm rot="5400000">
            <a:off x="-3406141" y="3406144"/>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50021"/>
              </a:solidFill>
              <a:effectLst/>
              <a:uLnTx/>
              <a:uFillTx/>
              <a:latin typeface="Calibri" panose="020F0502020204030204"/>
              <a:ea typeface="+mn-ea"/>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911230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1" y="731520"/>
            <a:ext cx="5009393"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926083"/>
            <a:ext cx="2400300" cy="3379124"/>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8" y="6459788"/>
            <a:ext cx="1963883" cy="365125"/>
          </a:xfrm>
        </p:spPr>
        <p:txBody>
          <a:bodyPr/>
          <a:lstStyle>
            <a:lvl1pPr algn="l">
              <a:defRPr/>
            </a:lvl1p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pPr defTabSz="685783" fontAlgn="auto">
              <a:spcBef>
                <a:spcPts val="0"/>
              </a:spcBef>
              <a:spcAft>
                <a:spcPts val="0"/>
              </a:spcAft>
            </a:pPr>
            <a:endParaRPr lang="en-US" dirty="0">
              <a:solidFill>
                <a:srgbClr val="637052"/>
              </a:solidFill>
              <a:latin typeface="Calibri" panose="020F0502020204030204"/>
              <a:cs typeface="+mn-cs"/>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defTabSz="685783" fontAlgn="auto">
              <a:spcBef>
                <a:spcPts val="0"/>
              </a:spcBef>
              <a:spcAft>
                <a:spcPts val="0"/>
              </a:spcAft>
            </a:pPr>
            <a:fld id="{D07771B2-D7F7-364E-B6F3-F7FE93606BCE}" type="slidenum">
              <a:rPr lang="en-US" smtClean="0">
                <a:solidFill>
                  <a:srgbClr val="637052"/>
                </a:solidFill>
                <a:latin typeface="Calibri" panose="020F0502020204030204"/>
                <a:cs typeface="+mn-cs"/>
              </a:rPr>
              <a:pPr defTabSz="685783" fontAlgn="auto">
                <a:spcBef>
                  <a:spcPts val="0"/>
                </a:spcBef>
                <a:spcAft>
                  <a:spcPts val="0"/>
                </a:spcAft>
              </a:pPr>
              <a:t>‹#›</a:t>
            </a:fld>
            <a:endParaRPr lang="en-US">
              <a:solidFill>
                <a:srgbClr val="637052"/>
              </a:solidFill>
              <a:latin typeface="Calibri" panose="020F0502020204030204"/>
              <a:cs typeface="+mn-cs"/>
            </a:endParaRPr>
          </a:p>
        </p:txBody>
      </p:sp>
    </p:spTree>
    <p:extLst>
      <p:ext uri="{BB962C8B-B14F-4D97-AF65-F5344CB8AC3E}">
        <p14:creationId xmlns:p14="http://schemas.microsoft.com/office/powerpoint/2010/main" val="282531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D6CF5A6-B96C-446E-81A8-FB1E6E22B993}"/>
              </a:ext>
            </a:extLst>
          </p:cNvPr>
          <p:cNvSpPr>
            <a:spLocks noGrp="1"/>
          </p:cNvSpPr>
          <p:nvPr>
            <p:ph type="sldNum" sz="quarter" idx="12"/>
          </p:nvPr>
        </p:nvSpPr>
        <p:spPr/>
        <p:txBody>
          <a:bodyPr/>
          <a:lstStyle>
            <a:lvl1pPr>
              <a:defRPr/>
            </a:lvl1pPr>
          </a:lstStyle>
          <a:p>
            <a:fld id="{60940066-17C5-4C1C-837B-3144FA92FF82}" type="slidenum">
              <a:rPr lang="en-US" altLang="en-US"/>
              <a:pPr/>
              <a:t>‹#›</a:t>
            </a:fld>
            <a:endParaRPr lang="en-US" altLang="en-US"/>
          </a:p>
        </p:txBody>
      </p:sp>
    </p:spTree>
    <p:extLst>
      <p:ext uri="{BB962C8B-B14F-4D97-AF65-F5344CB8AC3E}">
        <p14:creationId xmlns:p14="http://schemas.microsoft.com/office/powerpoint/2010/main" val="349428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9958DB-84D6-4FB7-B1FB-7431BE81C9BC}"/>
              </a:ext>
            </a:extLst>
          </p:cNvPr>
          <p:cNvSpPr>
            <a:spLocks noGrp="1"/>
          </p:cNvSpPr>
          <p:nvPr>
            <p:ph type="dt" sz="half" idx="10"/>
          </p:nvPr>
        </p:nvSpPr>
        <p:spPr/>
        <p:txBody>
          <a:bodyPr/>
          <a:lstStyle>
            <a:lvl1pPr>
              <a:defRPr smtClean="0"/>
            </a:lvl1pPr>
            <a:extLst/>
          </a:lstStyle>
          <a:p>
            <a:pPr>
              <a:defRPr/>
            </a:pPr>
            <a:fld id="{46E6775F-41D3-4D6B-A084-EC58E058EBEC}" type="datetime1">
              <a:rPr lang="en-US"/>
              <a:pPr>
                <a:defRPr/>
              </a:pPr>
              <a:t>6/11/2023</a:t>
            </a:fld>
            <a:endParaRPr lang="en-US"/>
          </a:p>
        </p:txBody>
      </p:sp>
      <p:sp>
        <p:nvSpPr>
          <p:cNvPr id="6" name="Footer Placeholder 5">
            <a:extLst>
              <a:ext uri="{FF2B5EF4-FFF2-40B4-BE49-F238E27FC236}">
                <a16:creationId xmlns:a16="http://schemas.microsoft.com/office/drawing/2014/main" id="{0EAD9626-81BA-405F-9F24-170985BF45A5}"/>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813BAE21-D40C-430C-B8E0-C75C96616FF6}"/>
              </a:ext>
            </a:extLst>
          </p:cNvPr>
          <p:cNvSpPr>
            <a:spLocks noGrp="1"/>
          </p:cNvSpPr>
          <p:nvPr>
            <p:ph type="sldNum" sz="quarter" idx="12"/>
          </p:nvPr>
        </p:nvSpPr>
        <p:spPr/>
        <p:txBody>
          <a:bodyPr/>
          <a:lstStyle>
            <a:lvl1pPr>
              <a:defRPr/>
            </a:lvl1pPr>
          </a:lstStyle>
          <a:p>
            <a:fld id="{2B17013B-B915-49E3-BF9A-76BAC133CA07}" type="slidenum">
              <a:rPr lang="en-US" altLang="en-US"/>
              <a:pPr/>
              <a:t>‹#›</a:t>
            </a:fld>
            <a:endParaRPr lang="en-US" altLang="en-US"/>
          </a:p>
        </p:txBody>
      </p:sp>
    </p:spTree>
    <p:extLst>
      <p:ext uri="{BB962C8B-B14F-4D97-AF65-F5344CB8AC3E}">
        <p14:creationId xmlns:p14="http://schemas.microsoft.com/office/powerpoint/2010/main" val="317756038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47EE4CB1-E421-4A7A-BF17-E768B6C0E6B0}"/>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a:extLst>
              <a:ext uri="{FF2B5EF4-FFF2-40B4-BE49-F238E27FC236}">
                <a16:creationId xmlns:a16="http://schemas.microsoft.com/office/drawing/2014/main" id="{24426E58-0209-4FD3-B370-EC4D6A698B37}"/>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a:extLst>
              <a:ext uri="{FF2B5EF4-FFF2-40B4-BE49-F238E27FC236}">
                <a16:creationId xmlns:a16="http://schemas.microsoft.com/office/drawing/2014/main" id="{94414BF0-D884-449D-8026-D6C4E9D569F4}"/>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a:extLst>
              <a:ext uri="{FF2B5EF4-FFF2-40B4-BE49-F238E27FC236}">
                <a16:creationId xmlns:a16="http://schemas.microsoft.com/office/drawing/2014/main" id="{1A3D6D6E-2608-4017-9481-006C9208386E}"/>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08E16FCA-A445-47C2-9687-97264D32853E}"/>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23">
            <a:extLst>
              <a:ext uri="{FF2B5EF4-FFF2-40B4-BE49-F238E27FC236}">
                <a16:creationId xmlns:a16="http://schemas.microsoft.com/office/drawing/2014/main" id="{6943D51B-F65D-4B9A-BC61-5ED80B01FF9A}"/>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36E30BD4-0713-41F0-9F14-47FD649E4647}"/>
              </a:ext>
            </a:extLst>
          </p:cNvPr>
          <p:cNvSpPr>
            <a:spLocks noGrp="1"/>
          </p:cNvSpPr>
          <p:nvPr>
            <p:ph type="dt" sz="half" idx="10"/>
          </p:nvPr>
        </p:nvSpPr>
        <p:spPr/>
        <p:txBody>
          <a:bodyPr/>
          <a:lstStyle>
            <a:lvl1pPr>
              <a:defRPr smtClean="0">
                <a:solidFill>
                  <a:schemeClr val="tx1"/>
                </a:solidFill>
              </a:defRPr>
            </a:lvl1pPr>
            <a:extLst/>
          </a:lstStyle>
          <a:p>
            <a:pPr>
              <a:defRPr/>
            </a:pPr>
            <a:fld id="{04E44951-9209-426F-A08B-2D02DE618D38}" type="datetime1">
              <a:rPr lang="en-US"/>
              <a:pPr>
                <a:defRPr/>
              </a:pPr>
              <a:t>6/11/2023</a:t>
            </a:fld>
            <a:endParaRPr lang="en-US"/>
          </a:p>
        </p:txBody>
      </p:sp>
      <p:sp>
        <p:nvSpPr>
          <p:cNvPr id="12" name="Footer Placeholder 5">
            <a:extLst>
              <a:ext uri="{FF2B5EF4-FFF2-40B4-BE49-F238E27FC236}">
                <a16:creationId xmlns:a16="http://schemas.microsoft.com/office/drawing/2014/main" id="{2CABDBB9-6645-4965-8014-EECEAD3FD40B}"/>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Copyright 1992-2014 by Pearson Education, Inc. All Rights Reserved.</a:t>
            </a:r>
          </a:p>
        </p:txBody>
      </p:sp>
      <p:sp>
        <p:nvSpPr>
          <p:cNvPr id="13" name="Slide Number Placeholder 6">
            <a:extLst>
              <a:ext uri="{FF2B5EF4-FFF2-40B4-BE49-F238E27FC236}">
                <a16:creationId xmlns:a16="http://schemas.microsoft.com/office/drawing/2014/main" id="{C170C99D-8F00-4B65-9B8E-4A0100DD3D58}"/>
              </a:ext>
            </a:extLst>
          </p:cNvPr>
          <p:cNvSpPr>
            <a:spLocks noGrp="1"/>
          </p:cNvSpPr>
          <p:nvPr>
            <p:ph type="sldNum" sz="quarter" idx="12"/>
          </p:nvPr>
        </p:nvSpPr>
        <p:spPr/>
        <p:txBody>
          <a:bodyPr/>
          <a:lstStyle>
            <a:lvl1pPr>
              <a:defRPr/>
            </a:lvl1pPr>
          </a:lstStyle>
          <a:p>
            <a:fld id="{98C208BA-57FA-45A3-85E9-51C11D5B46F8}" type="slidenum">
              <a:rPr lang="en-US" altLang="en-US"/>
              <a:pPr/>
              <a:t>‹#›</a:t>
            </a:fld>
            <a:endParaRPr lang="en-US" altLang="en-US"/>
          </a:p>
        </p:txBody>
      </p:sp>
    </p:spTree>
    <p:extLst>
      <p:ext uri="{BB962C8B-B14F-4D97-AF65-F5344CB8AC3E}">
        <p14:creationId xmlns:p14="http://schemas.microsoft.com/office/powerpoint/2010/main" val="37094976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D900DCC5-190A-439C-B4B0-C8CB5FABD64D}"/>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a:extLst>
              <a:ext uri="{FF2B5EF4-FFF2-40B4-BE49-F238E27FC236}">
                <a16:creationId xmlns:a16="http://schemas.microsoft.com/office/drawing/2014/main" id="{97C957EB-5BE5-474A-A83C-5D5B7DA3675A}"/>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a:extLst>
              <a:ext uri="{FF2B5EF4-FFF2-40B4-BE49-F238E27FC236}">
                <a16:creationId xmlns:a16="http://schemas.microsoft.com/office/drawing/2014/main" id="{F381C3EC-397E-4337-AE01-6F5C24FA69CC}"/>
              </a:ext>
            </a:extLst>
          </p:cNvPr>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96A92946-828D-4040-A7B3-9E9DF504743B}"/>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699F59E1-02E3-431E-8C9F-79D1096A0703}"/>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A4512E88-2E26-4CFE-8AAB-8CF1E9EEBFBF}"/>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33F951EE-2BA8-458F-AD82-66ADAC880782}"/>
              </a:ext>
            </a:extLst>
          </p:cNvPr>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1C212B47-5913-4F56-9143-23F984DF7BFE}" type="datetime1">
              <a:rPr lang="en-US"/>
              <a:pPr>
                <a:defRPr/>
              </a:pPr>
              <a:t>6/11/2023</a:t>
            </a:fld>
            <a:endParaRPr lang="en-US"/>
          </a:p>
        </p:txBody>
      </p:sp>
      <p:sp>
        <p:nvSpPr>
          <p:cNvPr id="22" name="Footer Placeholder 21">
            <a:extLst>
              <a:ext uri="{FF2B5EF4-FFF2-40B4-BE49-F238E27FC236}">
                <a16:creationId xmlns:a16="http://schemas.microsoft.com/office/drawing/2014/main" id="{E4D550B4-EB4D-4773-A881-C12148A20AB5}"/>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Copyright 1992-2014 by Pearson Education, Inc. All Rights Reserved.</a:t>
            </a:r>
          </a:p>
        </p:txBody>
      </p:sp>
      <p:sp>
        <p:nvSpPr>
          <p:cNvPr id="18" name="Slide Number Placeholder 17">
            <a:extLst>
              <a:ext uri="{FF2B5EF4-FFF2-40B4-BE49-F238E27FC236}">
                <a16:creationId xmlns:a16="http://schemas.microsoft.com/office/drawing/2014/main" id="{0947CF49-CB39-4996-B231-A7C852AD4D38}"/>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DC1A3759-424A-40EC-8E99-23D64786736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9695710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36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9"/>
          <p:cNvSpPr>
            <a:spLocks noChangeArrowheads="1"/>
          </p:cNvSpPr>
          <p:nvPr/>
        </p:nvSpPr>
        <p:spPr bwMode="auto">
          <a:xfrm>
            <a:off x="0" y="0"/>
            <a:ext cx="9144000" cy="914400"/>
          </a:xfrm>
          <a:prstGeom prst="rect">
            <a:avLst/>
          </a:prstGeom>
          <a:solidFill>
            <a:srgbClr val="4A5D29"/>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
        <p:nvSpPr>
          <p:cNvPr id="2052" name="Rectangle 2"/>
          <p:cNvSpPr>
            <a:spLocks noGrp="1" noChangeArrowheads="1"/>
          </p:cNvSpPr>
          <p:nvPr>
            <p:ph type="title"/>
          </p:nvPr>
        </p:nvSpPr>
        <p:spPr bwMode="auto">
          <a:xfrm>
            <a:off x="381000" y="51620"/>
            <a:ext cx="83502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2053" name="Rectangle 3"/>
          <p:cNvSpPr>
            <a:spLocks noGrp="1" noChangeArrowheads="1"/>
          </p:cNvSpPr>
          <p:nvPr>
            <p:ph type="body" idx="1"/>
          </p:nvPr>
        </p:nvSpPr>
        <p:spPr bwMode="auto">
          <a:xfrm>
            <a:off x="247650" y="990600"/>
            <a:ext cx="86487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4" name="Rectangle 6"/>
          <p:cNvSpPr>
            <a:spLocks noGrp="1" noChangeArrowheads="1"/>
          </p:cNvSpPr>
          <p:nvPr>
            <p:ph type="sldNum" sz="quarter" idx="4"/>
          </p:nvPr>
        </p:nvSpPr>
        <p:spPr bwMode="auto">
          <a:xfrm>
            <a:off x="8534400" y="6477000"/>
            <a:ext cx="609600" cy="3810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200">
                <a:solidFill>
                  <a:schemeClr val="tx1"/>
                </a:solidFill>
                <a:cs typeface="Arial" panose="020B0604020202020204" pitchFamily="34" charset="0"/>
              </a:defRPr>
            </a:lvl1pPr>
          </a:lstStyle>
          <a:p>
            <a:pPr>
              <a:defRPr/>
            </a:pPr>
            <a:fld id="{09D9D7DC-64E0-4CB6-A746-DD461219138C}" type="slidenum">
              <a:rPr lang="ar-SA" altLang="ja-JP" smtClean="0"/>
              <a:pPr>
                <a:defRPr/>
              </a:pPr>
              <a:t>‹#›</a:t>
            </a:fld>
            <a:endParaRPr lang="en-US" altLang="ja-JP" dirty="0"/>
          </a:p>
        </p:txBody>
      </p:sp>
      <p:sp>
        <p:nvSpPr>
          <p:cNvPr id="6" name="Rectangle 7"/>
          <p:cNvSpPr>
            <a:spLocks noChangeArrowheads="1"/>
          </p:cNvSpPr>
          <p:nvPr/>
        </p:nvSpPr>
        <p:spPr bwMode="auto">
          <a:xfrm>
            <a:off x="152400" y="6400800"/>
            <a:ext cx="838004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kumimoji="1" lang="en-US" sz="1200" kern="1200" dirty="0">
                <a:solidFill>
                  <a:schemeClr val="tx1"/>
                </a:solidFill>
                <a:latin typeface="Arial" panose="020B0604020202020204" pitchFamily="34" charset="0"/>
                <a:ea typeface="MS PGothic" panose="020B0600070205080204" pitchFamily="50" charset="-128"/>
                <a:cs typeface="+mn-cs"/>
              </a:rPr>
              <a:t>CCIS,</a:t>
            </a:r>
            <a:r>
              <a:rPr kumimoji="1" lang="en-US" sz="1200" kern="1200" baseline="0" dirty="0">
                <a:solidFill>
                  <a:schemeClr val="tx1"/>
                </a:solidFill>
                <a:latin typeface="Arial" panose="020B0604020202020204" pitchFamily="34" charset="0"/>
                <a:ea typeface="MS PGothic" panose="020B0600070205080204" pitchFamily="50" charset="-128"/>
                <a:cs typeface="+mn-cs"/>
              </a:rPr>
              <a:t> </a:t>
            </a:r>
            <a:r>
              <a:rPr kumimoji="1" lang="en-US" sz="1200" kern="1200" dirty="0">
                <a:solidFill>
                  <a:schemeClr val="tx1"/>
                </a:solidFill>
                <a:latin typeface="Arial" panose="020B0604020202020204" pitchFamily="34" charset="0"/>
                <a:ea typeface="MS PGothic" panose="020B0600070205080204" pitchFamily="50" charset="-128"/>
                <a:cs typeface="+mn-cs"/>
              </a:rPr>
              <a:t>Majmaah University</a:t>
            </a:r>
            <a:r>
              <a:rPr lang="en-US" altLang="en-US" sz="1200" dirty="0">
                <a:solidFill>
                  <a:schemeClr val="tx1"/>
                </a:solidFill>
              </a:rPr>
              <a:t>					</a:t>
            </a:r>
            <a:r>
              <a:rPr lang="en-US" altLang="en-US" sz="1200" dirty="0" smtClean="0">
                <a:solidFill>
                  <a:schemeClr val="tx1"/>
                </a:solidFill>
              </a:rPr>
              <a:t>	</a:t>
            </a:r>
            <a:r>
              <a:rPr lang="en-US" altLang="en-US" sz="1200" baseline="0" dirty="0" smtClean="0">
                <a:solidFill>
                  <a:schemeClr val="tx1"/>
                </a:solidFill>
              </a:rPr>
              <a:t>CS 464: NLP</a:t>
            </a:r>
            <a:endParaRPr kumimoji="1" lang="en-US" altLang="en-US" sz="1200" kern="1200" dirty="0">
              <a:solidFill>
                <a:schemeClr val="tx1"/>
              </a:solidFill>
              <a:latin typeface="Arial" panose="020B0604020202020204" pitchFamily="34" charset="0"/>
              <a:ea typeface="MS PGothic" panose="020B0600070205080204" pitchFamily="50" charset="-128"/>
              <a:cs typeface="+mn-cs"/>
            </a:endParaRPr>
          </a:p>
        </p:txBody>
      </p:sp>
      <p:sp>
        <p:nvSpPr>
          <p:cNvPr id="8" name="Rectangle 9"/>
          <p:cNvSpPr>
            <a:spLocks noChangeArrowheads="1"/>
          </p:cNvSpPr>
          <p:nvPr/>
        </p:nvSpPr>
        <p:spPr bwMode="auto">
          <a:xfrm>
            <a:off x="0" y="0"/>
            <a:ext cx="381000" cy="914400"/>
          </a:xfrm>
          <a:prstGeom prst="rect">
            <a:avLst/>
          </a:prstGeom>
          <a:solidFill>
            <a:srgbClr val="D4BC66"/>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Tree>
    <p:extLst>
      <p:ext uri="{BB962C8B-B14F-4D97-AF65-F5344CB8AC3E}">
        <p14:creationId xmlns:p14="http://schemas.microsoft.com/office/powerpoint/2010/main" val="195052500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hf hdr="0" dt="0"/>
  <p:txStyles>
    <p:titleStyle>
      <a:lvl1pPr algn="l" rtl="0" eaLnBrk="0" fontAlgn="base" hangingPunct="0">
        <a:spcBef>
          <a:spcPct val="0"/>
        </a:spcBef>
        <a:spcAft>
          <a:spcPct val="0"/>
        </a:spcAft>
        <a:defRPr kumimoji="1" sz="2800" b="1">
          <a:solidFill>
            <a:schemeClr val="bg1"/>
          </a:solidFill>
          <a:latin typeface="+mj-lt"/>
          <a:ea typeface="+mj-ea"/>
          <a:cs typeface="+mj-cs"/>
        </a:defRPr>
      </a:lvl1pPr>
      <a:lvl2pPr algn="l" rtl="0" eaLnBrk="0" fontAlgn="base" hangingPunct="0">
        <a:spcBef>
          <a:spcPct val="0"/>
        </a:spcBef>
        <a:spcAft>
          <a:spcPct val="0"/>
        </a:spcAft>
        <a:defRPr kumimoji="1" sz="2800">
          <a:solidFill>
            <a:schemeClr val="bg1"/>
          </a:solidFill>
          <a:latin typeface="Arial" pitchFamily="34" charset="0"/>
          <a:ea typeface="MS PGothic" pitchFamily="34" charset="-128"/>
        </a:defRPr>
      </a:lvl2pPr>
      <a:lvl3pPr algn="l" rtl="0" eaLnBrk="0" fontAlgn="base" hangingPunct="0">
        <a:spcBef>
          <a:spcPct val="0"/>
        </a:spcBef>
        <a:spcAft>
          <a:spcPct val="0"/>
        </a:spcAft>
        <a:defRPr kumimoji="1" sz="2800">
          <a:solidFill>
            <a:schemeClr val="bg1"/>
          </a:solidFill>
          <a:latin typeface="Arial" pitchFamily="34" charset="0"/>
          <a:ea typeface="MS PGothic" pitchFamily="34" charset="-128"/>
        </a:defRPr>
      </a:lvl3pPr>
      <a:lvl4pPr algn="l" rtl="0" eaLnBrk="0" fontAlgn="base" hangingPunct="0">
        <a:spcBef>
          <a:spcPct val="0"/>
        </a:spcBef>
        <a:spcAft>
          <a:spcPct val="0"/>
        </a:spcAft>
        <a:defRPr kumimoji="1" sz="2800">
          <a:solidFill>
            <a:schemeClr val="bg1"/>
          </a:solidFill>
          <a:latin typeface="Arial" pitchFamily="34" charset="0"/>
          <a:ea typeface="MS PGothic" pitchFamily="34" charset="-128"/>
        </a:defRPr>
      </a:lvl4pPr>
      <a:lvl5pPr algn="l" rtl="0" eaLnBrk="0" fontAlgn="base" hangingPunct="0">
        <a:spcBef>
          <a:spcPct val="0"/>
        </a:spcBef>
        <a:spcAft>
          <a:spcPct val="0"/>
        </a:spcAft>
        <a:defRPr kumimoji="1" sz="2800">
          <a:solidFill>
            <a:schemeClr val="bg1"/>
          </a:solidFill>
          <a:latin typeface="Arial" pitchFamily="34" charset="0"/>
          <a:ea typeface="MS PGothic" pitchFamily="34" charset="-128"/>
        </a:defRPr>
      </a:lvl5pPr>
      <a:lvl6pPr marL="457200" algn="l" rtl="0" fontAlgn="base">
        <a:spcBef>
          <a:spcPct val="0"/>
        </a:spcBef>
        <a:spcAft>
          <a:spcPct val="0"/>
        </a:spcAft>
        <a:defRPr kumimoji="1" sz="2800">
          <a:solidFill>
            <a:schemeClr val="bg1"/>
          </a:solidFill>
          <a:latin typeface="Arial" pitchFamily="34" charset="0"/>
          <a:ea typeface="MS PGothic" pitchFamily="34" charset="-128"/>
        </a:defRPr>
      </a:lvl6pPr>
      <a:lvl7pPr marL="914400" algn="l" rtl="0" fontAlgn="base">
        <a:spcBef>
          <a:spcPct val="0"/>
        </a:spcBef>
        <a:spcAft>
          <a:spcPct val="0"/>
        </a:spcAft>
        <a:defRPr kumimoji="1" sz="2800">
          <a:solidFill>
            <a:schemeClr val="bg1"/>
          </a:solidFill>
          <a:latin typeface="Arial" pitchFamily="34" charset="0"/>
          <a:ea typeface="MS PGothic" pitchFamily="34" charset="-128"/>
        </a:defRPr>
      </a:lvl7pPr>
      <a:lvl8pPr marL="1371600" algn="l" rtl="0" fontAlgn="base">
        <a:spcBef>
          <a:spcPct val="0"/>
        </a:spcBef>
        <a:spcAft>
          <a:spcPct val="0"/>
        </a:spcAft>
        <a:defRPr kumimoji="1" sz="2800">
          <a:solidFill>
            <a:schemeClr val="bg1"/>
          </a:solidFill>
          <a:latin typeface="Arial" pitchFamily="34" charset="0"/>
          <a:ea typeface="MS PGothic" pitchFamily="34" charset="-128"/>
        </a:defRPr>
      </a:lvl8pPr>
      <a:lvl9pPr marL="1828800" algn="l" rtl="0" fontAlgn="base">
        <a:spcBef>
          <a:spcPct val="0"/>
        </a:spcBef>
        <a:spcAft>
          <a:spcPct val="0"/>
        </a:spcAft>
        <a:defRPr kumimoji="1" sz="2800">
          <a:solidFill>
            <a:schemeClr val="bg1"/>
          </a:solidFill>
          <a:latin typeface="Arial" pitchFamily="34" charset="0"/>
          <a:ea typeface="MS PGothic" pitchFamily="34" charset="-128"/>
        </a:defRPr>
      </a:lvl9pPr>
    </p:titleStyle>
    <p:bodyStyle>
      <a:lvl1pPr marL="342900" indent="-342900" algn="l" rtl="0" eaLnBrk="0" fontAlgn="base" hangingPunct="0">
        <a:spcBef>
          <a:spcPct val="20000"/>
        </a:spcBef>
        <a:spcAft>
          <a:spcPct val="0"/>
        </a:spcAft>
        <a:buClr>
          <a:srgbClr val="6B0029"/>
        </a:buClr>
        <a:buFont typeface="Wingdings" panose="05000000000000000000" pitchFamily="2" charset="2"/>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lumMod val="75000"/>
          </a:schemeClr>
        </a:buClr>
        <a:buFont typeface="Arial" panose="020B0604020202020204" pitchFamily="34" charset="0"/>
        <a:buChar char="•"/>
        <a:defRPr kumimoji="1" sz="22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Arial" panose="020B0604020202020204" pitchFamily="34" charset="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Arial" panose="020B0604020202020204" pitchFamily="34" charset="0"/>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7"/>
            <a:ext cx="1854203"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latin typeface="Lucida Sans" charset="0"/>
                <a:ea typeface="ＭＳ Ｐゴシック" charset="0"/>
              </a:rPr>
              <a:pPr/>
              <a:t>6/11/2023</a:t>
            </a:fld>
            <a:endParaRPr lang="en-US">
              <a:latin typeface="Lucida Sans" charset="0"/>
              <a:ea typeface="ＭＳ Ｐゴシック" charset="0"/>
            </a:endParaRPr>
          </a:p>
        </p:txBody>
      </p:sp>
      <p:sp>
        <p:nvSpPr>
          <p:cNvPr id="5" name="Footer Placeholder 4"/>
          <p:cNvSpPr>
            <a:spLocks noGrp="1"/>
          </p:cNvSpPr>
          <p:nvPr>
            <p:ph type="ftr" sz="quarter" idx="3"/>
          </p:nvPr>
        </p:nvSpPr>
        <p:spPr>
          <a:xfrm>
            <a:off x="2764641" y="6459787"/>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latin typeface="Lucida Sans" charset="0"/>
              <a:ea typeface="ＭＳ Ｐゴシック" charset="0"/>
            </a:endParaRPr>
          </a:p>
        </p:txBody>
      </p:sp>
      <p:sp>
        <p:nvSpPr>
          <p:cNvPr id="6" name="Slide Number Placeholder 5"/>
          <p:cNvSpPr>
            <a:spLocks noGrp="1"/>
          </p:cNvSpPr>
          <p:nvPr>
            <p:ph type="sldNum" sz="quarter" idx="4"/>
          </p:nvPr>
        </p:nvSpPr>
        <p:spPr>
          <a:xfrm>
            <a:off x="7425346" y="6459787"/>
            <a:ext cx="984019"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2427450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8"/>
            <a:ext cx="1854203" cy="365125"/>
          </a:xfrm>
          <a:prstGeom prst="rect">
            <a:avLst/>
          </a:prstGeom>
        </p:spPr>
        <p:txBody>
          <a:bodyPr vert="horz" lIns="91440" tIns="45720" rIns="91440" bIns="45720" rtlCol="0" anchor="ctr"/>
          <a:lstStyle>
            <a:lvl1pPr algn="l">
              <a:defRPr sz="675">
                <a:solidFill>
                  <a:srgbClr val="FFFFFF"/>
                </a:solidFill>
              </a:defRPr>
            </a:lvl1pPr>
          </a:lstStyle>
          <a:p>
            <a:pPr defTabSz="685800" fontAlgn="auto">
              <a:spcBef>
                <a:spcPts val="0"/>
              </a:spcBef>
              <a:spcAft>
                <a:spcPts val="0"/>
              </a:spcAft>
            </a:pPr>
            <a:fld id="{240CDC23-E565-C848-9AF6-12BD09C53D91}" type="datetimeFigureOut">
              <a:rPr lang="en-US" smtClean="0">
                <a:latin typeface="Calibri" panose="020F0502020204030204"/>
                <a:cs typeface="+mn-cs"/>
              </a:rPr>
              <a:pPr defTabSz="685800"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pPr defTabSz="685800" fontAlgn="auto">
              <a:spcBef>
                <a:spcPts val="0"/>
              </a:spcBef>
              <a:spcAft>
                <a:spcPts val="0"/>
              </a:spcAft>
            </a:pPr>
            <a:endParaRPr lang="en-US">
              <a:latin typeface="Calibri" panose="020F0502020204030204"/>
              <a:cs typeface="+mn-cs"/>
            </a:endParaRPr>
          </a:p>
        </p:txBody>
      </p:sp>
      <p:sp>
        <p:nvSpPr>
          <p:cNvPr id="6" name="Slide Number Placeholder 5"/>
          <p:cNvSpPr>
            <a:spLocks noGrp="1"/>
          </p:cNvSpPr>
          <p:nvPr>
            <p:ph type="sldNum" sz="quarter" idx="4"/>
          </p:nvPr>
        </p:nvSpPr>
        <p:spPr>
          <a:xfrm>
            <a:off x="7425346" y="6459788"/>
            <a:ext cx="984019" cy="365125"/>
          </a:xfrm>
          <a:prstGeom prst="rect">
            <a:avLst/>
          </a:prstGeom>
        </p:spPr>
        <p:txBody>
          <a:bodyPr vert="horz" lIns="91440" tIns="45720" rIns="91440" bIns="45720" rtlCol="0" anchor="ctr"/>
          <a:lstStyle>
            <a:lvl1pPr algn="r">
              <a:defRPr sz="788">
                <a:solidFill>
                  <a:srgbClr val="FFFFFF"/>
                </a:solidFill>
              </a:defRPr>
            </a:lvl1pPr>
          </a:lstStyle>
          <a:p>
            <a:pPr defTabSz="685800" fontAlgn="auto">
              <a:spcBef>
                <a:spcPts val="0"/>
              </a:spcBef>
              <a:spcAft>
                <a:spcPts val="0"/>
              </a:spcAft>
            </a:pPr>
            <a:fld id="{D07771B2-D7F7-364E-B6F3-F7FE93606BCE}" type="slidenum">
              <a:rPr lang="en-US" smtClean="0">
                <a:latin typeface="Calibri" panose="020F0502020204030204"/>
                <a:cs typeface="+mn-cs"/>
              </a:rPr>
              <a:pPr defTabSz="685800"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50655803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Lst>
  <p:txStyles>
    <p:titleStyle>
      <a:lvl1pPr algn="l" defTabSz="685783"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9" indent="-68579" algn="l" defTabSz="685783"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9" indent="-137156" algn="l" defTabSz="685783"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86"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42"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99" indent="-13715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80"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69" indent="-171446" algn="l" defTabSz="685783"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3"/>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5" y="6459788"/>
            <a:ext cx="1854203" cy="365125"/>
          </a:xfrm>
          <a:prstGeom prst="rect">
            <a:avLst/>
          </a:prstGeom>
        </p:spPr>
        <p:txBody>
          <a:bodyPr vert="horz" lIns="91440" tIns="45720" rIns="91440" bIns="45720" rtlCol="0" anchor="ctr"/>
          <a:lstStyle>
            <a:lvl1pPr algn="l">
              <a:defRPr sz="675">
                <a:solidFill>
                  <a:srgbClr val="FFFFFF"/>
                </a:solidFill>
              </a:defRPr>
            </a:lvl1pPr>
          </a:lstStyle>
          <a:p>
            <a:pPr defTabSz="685783" fontAlgn="auto">
              <a:spcBef>
                <a:spcPts val="0"/>
              </a:spcBef>
              <a:spcAft>
                <a:spcPts val="0"/>
              </a:spcAft>
            </a:pPr>
            <a:fld id="{240CDC23-E565-C848-9AF6-12BD09C53D91}" type="datetimeFigureOut">
              <a:rPr lang="en-US" smtClean="0">
                <a:latin typeface="Calibri" panose="020F0502020204030204"/>
                <a:cs typeface="+mn-cs"/>
              </a:rPr>
              <a:pPr defTabSz="685783" fontAlgn="auto">
                <a:spcBef>
                  <a:spcPts val="0"/>
                </a:spcBef>
                <a:spcAft>
                  <a:spcPts val="0"/>
                </a:spcAft>
              </a:pPr>
              <a:t>6/11/2023</a:t>
            </a:fld>
            <a:endParaRPr lang="en-US">
              <a:latin typeface="Calibri" panose="020F0502020204030204"/>
              <a:cs typeface="+mn-cs"/>
            </a:endParaRPr>
          </a:p>
        </p:txBody>
      </p:sp>
      <p:sp>
        <p:nvSpPr>
          <p:cNvPr id="5" name="Footer Placeholder 4"/>
          <p:cNvSpPr>
            <a:spLocks noGrp="1"/>
          </p:cNvSpPr>
          <p:nvPr>
            <p:ph type="ftr" sz="quarter" idx="3"/>
          </p:nvPr>
        </p:nvSpPr>
        <p:spPr>
          <a:xfrm>
            <a:off x="2764641"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pPr defTabSz="685783" fontAlgn="auto">
              <a:spcBef>
                <a:spcPts val="0"/>
              </a:spcBef>
              <a:spcAft>
                <a:spcPts val="0"/>
              </a:spcAft>
            </a:pPr>
            <a:endParaRPr lang="en-US">
              <a:latin typeface="Calibri" panose="020F0502020204030204"/>
              <a:cs typeface="+mn-cs"/>
            </a:endParaRPr>
          </a:p>
        </p:txBody>
      </p:sp>
      <p:sp>
        <p:nvSpPr>
          <p:cNvPr id="6" name="Slide Number Placeholder 5"/>
          <p:cNvSpPr>
            <a:spLocks noGrp="1"/>
          </p:cNvSpPr>
          <p:nvPr>
            <p:ph type="sldNum" sz="quarter" idx="4"/>
          </p:nvPr>
        </p:nvSpPr>
        <p:spPr>
          <a:xfrm>
            <a:off x="7425348" y="6459788"/>
            <a:ext cx="984019" cy="365125"/>
          </a:xfrm>
          <a:prstGeom prst="rect">
            <a:avLst/>
          </a:prstGeom>
        </p:spPr>
        <p:txBody>
          <a:bodyPr vert="horz" lIns="91440" tIns="45720" rIns="91440" bIns="45720" rtlCol="0" anchor="ctr"/>
          <a:lstStyle>
            <a:lvl1pPr algn="r">
              <a:defRPr sz="788">
                <a:solidFill>
                  <a:srgbClr val="FFFFFF"/>
                </a:solidFill>
              </a:defRPr>
            </a:lvl1pPr>
          </a:lstStyle>
          <a:p>
            <a:pPr defTabSz="685783" fontAlgn="auto">
              <a:spcBef>
                <a:spcPts val="0"/>
              </a:spcBef>
              <a:spcAft>
                <a:spcPts val="0"/>
              </a:spcAft>
            </a:pPr>
            <a:fld id="{D07771B2-D7F7-364E-B6F3-F7FE93606BCE}" type="slidenum">
              <a:rPr lang="en-US" smtClean="0">
                <a:latin typeface="Calibri" panose="020F0502020204030204"/>
                <a:cs typeface="+mn-cs"/>
              </a:rPr>
              <a:pPr defTabSz="685783" fontAlgn="auto">
                <a:spcBef>
                  <a:spcPts val="0"/>
                </a:spcBef>
                <a:spcAft>
                  <a:spcPts val="0"/>
                </a:spcAft>
              </a:pPr>
              <a:t>‹#›</a:t>
            </a:fld>
            <a:endParaRPr lang="en-US">
              <a:latin typeface="Calibri" panose="020F0502020204030204"/>
              <a:cs typeface="+mn-cs"/>
            </a:endParaRPr>
          </a:p>
        </p:txBody>
      </p:sp>
    </p:spTree>
    <p:extLst>
      <p:ext uri="{BB962C8B-B14F-4D97-AF65-F5344CB8AC3E}">
        <p14:creationId xmlns:p14="http://schemas.microsoft.com/office/powerpoint/2010/main" val="167843928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59.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9.xml"/><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58.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8.xml"/><Relationship Id="rId5" Type="http://schemas.openxmlformats.org/officeDocument/2006/relationships/image" Target="../media/image4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8.xml"/><Relationship Id="rId5" Type="http://schemas.openxmlformats.org/officeDocument/2006/relationships/image" Target="../media/image39.emf"/><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59.xml"/><Relationship Id="rId4" Type="http://schemas.openxmlformats.org/officeDocument/2006/relationships/image" Target="../media/image45.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58.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58.xml"/><Relationship Id="rId5" Type="http://schemas.openxmlformats.org/officeDocument/2006/relationships/image" Target="../media/image54.emf"/><Relationship Id="rId4" Type="http://schemas.openxmlformats.org/officeDocument/2006/relationships/image" Target="../media/image53.emf"/></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58.xml"/><Relationship Id="rId5" Type="http://schemas.openxmlformats.org/officeDocument/2006/relationships/image" Target="../media/image56.emf"/><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9.xml"/><Relationship Id="rId5" Type="http://schemas.openxmlformats.org/officeDocument/2006/relationships/image" Target="../media/image9.png"/><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58.xml"/><Relationship Id="rId5" Type="http://schemas.openxmlformats.org/officeDocument/2006/relationships/image" Target="../media/image59.emf"/><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8.xml"/><Relationship Id="rId5" Type="http://schemas.openxmlformats.org/officeDocument/2006/relationships/image" Target="../media/image60.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58.xml"/><Relationship Id="rId6" Type="http://schemas.openxmlformats.org/officeDocument/2006/relationships/image" Target="../media/image61.emf"/><Relationship Id="rId5" Type="http://schemas.openxmlformats.org/officeDocument/2006/relationships/image" Target="../media/image78.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0.xml"/><Relationship Id="rId1" Type="http://schemas.openxmlformats.org/officeDocument/2006/relationships/slideLayout" Target="../slideLayouts/slideLayout59.xml"/><Relationship Id="rId4" Type="http://schemas.openxmlformats.org/officeDocument/2006/relationships/image" Target="../media/image62.emf"/></Relationships>
</file>

<file path=ppt/slides/_rels/slide5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58.xml"/><Relationship Id="rId6" Type="http://schemas.openxmlformats.org/officeDocument/2006/relationships/image" Target="../media/image64.emf"/><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8.xml"/><Relationship Id="rId6" Type="http://schemas.openxmlformats.org/officeDocument/2006/relationships/image" Target="../media/image64.emf"/><Relationship Id="rId5" Type="http://schemas.openxmlformats.org/officeDocument/2006/relationships/image" Target="../media/image66.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3.xml"/><Relationship Id="rId1" Type="http://schemas.openxmlformats.org/officeDocument/2006/relationships/slideLayout" Target="../slideLayouts/slideLayout58.xml"/><Relationship Id="rId5" Type="http://schemas.openxmlformats.org/officeDocument/2006/relationships/image" Target="../media/image68.emf"/><Relationship Id="rId4" Type="http://schemas.openxmlformats.org/officeDocument/2006/relationships/image" Target="../media/image64.emf"/></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6.xml"/><Relationship Id="rId1" Type="http://schemas.openxmlformats.org/officeDocument/2006/relationships/slideLayout" Target="../slideLayouts/slideLayout58.xml"/><Relationship Id="rId5" Type="http://schemas.openxmlformats.org/officeDocument/2006/relationships/image" Target="../media/image72.emf"/><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58.xml"/><Relationship Id="rId5" Type="http://schemas.openxmlformats.org/officeDocument/2006/relationships/image" Target="../media/image72.emf"/><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59.xml"/><Relationship Id="rId6" Type="http://schemas.openxmlformats.org/officeDocument/2006/relationships/image" Target="../media/image94.png"/><Relationship Id="rId11" Type="http://schemas.openxmlformats.org/officeDocument/2006/relationships/image" Target="../media/image70.emf"/><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58.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auto">
          <a:xfrm>
            <a:off x="457200" y="838200"/>
            <a:ext cx="8229600" cy="23762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4800" b="1" dirty="0"/>
              <a:t>CS </a:t>
            </a:r>
            <a:r>
              <a:rPr lang="en-US" sz="4800" b="1" dirty="0" smtClean="0"/>
              <a:t>463</a:t>
            </a:r>
            <a:r>
              <a:rPr lang="en-US" sz="4800" b="1" dirty="0"/>
              <a:t/>
            </a:r>
            <a:br>
              <a:rPr lang="en-US" sz="4800" b="1" dirty="0"/>
            </a:br>
            <a:r>
              <a:rPr lang="en-US" sz="4800" b="1" dirty="0" smtClean="0"/>
              <a:t>Natural Language Processing</a:t>
            </a:r>
            <a:endParaRPr lang="en-US" sz="4800" b="1" dirty="0"/>
          </a:p>
        </p:txBody>
      </p:sp>
      <p:sp>
        <p:nvSpPr>
          <p:cNvPr id="5123" name="Rectangle 3"/>
          <p:cNvSpPr>
            <a:spLocks noGrp="1" noChangeArrowheads="1"/>
          </p:cNvSpPr>
          <p:nvPr>
            <p:ph type="subTitle" idx="1"/>
          </p:nvPr>
        </p:nvSpPr>
        <p:spPr>
          <a:xfrm>
            <a:off x="381000" y="5037100"/>
            <a:ext cx="8382000" cy="960263"/>
          </a:xfrm>
        </p:spPr>
        <p:txBody>
          <a:bodyPr>
            <a:spAutoFit/>
          </a:bodyPr>
          <a:lstStyle/>
          <a:p>
            <a:pPr algn="ctr" eaLnBrk="1" hangingPunct="1"/>
            <a:r>
              <a:rPr lang="en-US" sz="2400" dirty="0">
                <a:solidFill>
                  <a:srgbClr val="002060"/>
                </a:solidFill>
              </a:rPr>
              <a:t>Dr. Saleh Haridy </a:t>
            </a:r>
          </a:p>
          <a:p>
            <a:pPr algn="ctr" eaLnBrk="1" hangingPunct="1"/>
            <a:endParaRPr lang="en-US" sz="900" dirty="0"/>
          </a:p>
          <a:p>
            <a:pPr algn="ctr" eaLnBrk="1" hangingPunct="1"/>
            <a:r>
              <a:rPr lang="en-US" sz="1800" dirty="0" smtClean="0"/>
              <a:t>2022-2023</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3" y="205740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1580377"/>
            <a:ext cx="1545616" cy="248209"/>
          </a:xfrm>
          <a:prstGeom prst="rect">
            <a:avLst/>
          </a:prstGeom>
          <a:noFill/>
        </p:spPr>
        <p:txBody>
          <a:bodyPr wrap="none" rtlCol="0">
            <a:spAutoFit/>
          </a:bodyPr>
          <a:lstStyle/>
          <a:p>
            <a:pPr defTabSz="685783" fontAlgn="auto">
              <a:spcBef>
                <a:spcPts val="0"/>
              </a:spcBef>
              <a:spcAft>
                <a:spcPts val="0"/>
              </a:spcAft>
            </a:pPr>
            <a:r>
              <a:rPr lang="en-US" sz="1013" dirty="0">
                <a:solidFill>
                  <a:srgbClr val="000000"/>
                </a:solidFill>
                <a:latin typeface="Calibri" panose="020F0502020204030204"/>
                <a:cs typeface="+mn-cs"/>
              </a:rPr>
              <a:t>Minsky and </a:t>
            </a:r>
            <a:r>
              <a:rPr lang="en-US" sz="1013" dirty="0" err="1">
                <a:solidFill>
                  <a:srgbClr val="000000"/>
                </a:solidFill>
                <a:latin typeface="Calibri" panose="020F0502020204030204"/>
                <a:cs typeface="+mn-cs"/>
              </a:rPr>
              <a:t>Papert</a:t>
            </a:r>
            <a:r>
              <a:rPr lang="en-US" sz="1013" dirty="0">
                <a:solidFill>
                  <a:srgbClr val="000000"/>
                </a:solidFill>
                <a:latin typeface="Calibri" panose="020F0502020204030204"/>
                <a:cs typeface="+mn-cs"/>
              </a:rPr>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971802"/>
            <a:ext cx="5000038" cy="2062163"/>
          </a:xfrm>
          <a:prstGeom prst="rect">
            <a:avLst/>
          </a:prstGeom>
        </p:spPr>
      </p:pic>
    </p:spTree>
    <p:extLst>
      <p:ext uri="{BB962C8B-B14F-4D97-AF65-F5344CB8AC3E}">
        <p14:creationId xmlns:p14="http://schemas.microsoft.com/office/powerpoint/2010/main" val="289135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886202"/>
            <a:ext cx="5199698" cy="1514475"/>
          </a:xfrm>
          <a:prstGeom prst="rect">
            <a:avLst/>
          </a:prstGeom>
        </p:spPr>
      </p:pic>
    </p:spTree>
    <p:extLst>
      <p:ext uri="{BB962C8B-B14F-4D97-AF65-F5344CB8AC3E}">
        <p14:creationId xmlns:p14="http://schemas.microsoft.com/office/powerpoint/2010/main" val="73187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976953"/>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3" y="241360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3" y="244541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9" y="5117057"/>
            <a:ext cx="998991"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5117057"/>
            <a:ext cx="718466"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3" y="3856347"/>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966738"/>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1541349"/>
            <a:ext cx="2451498" cy="714029"/>
          </a:xfrm>
          <a:prstGeom prst="rect">
            <a:avLst/>
          </a:prstGeom>
        </p:spPr>
      </p:pic>
    </p:spTree>
    <p:extLst>
      <p:ext uri="{BB962C8B-B14F-4D97-AF65-F5344CB8AC3E}">
        <p14:creationId xmlns:p14="http://schemas.microsoft.com/office/powerpoint/2010/main" val="299320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976953"/>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3" y="241360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3" y="244541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9" y="5117057"/>
            <a:ext cx="998991"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5117057"/>
            <a:ext cx="718466"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3" y="3856347"/>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966738"/>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1541349"/>
            <a:ext cx="2451498" cy="714029"/>
          </a:xfrm>
          <a:prstGeom prst="rect">
            <a:avLst/>
          </a:prstGeom>
        </p:spPr>
      </p:pic>
    </p:spTree>
    <p:extLst>
      <p:ext uri="{BB962C8B-B14F-4D97-AF65-F5344CB8AC3E}">
        <p14:creationId xmlns:p14="http://schemas.microsoft.com/office/powerpoint/2010/main" val="2975800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976953"/>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3" y="241360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3" y="244541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9" y="5117057"/>
            <a:ext cx="998991"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5117057"/>
            <a:ext cx="718466" cy="623248"/>
          </a:xfrm>
          <a:prstGeom prst="rect">
            <a:avLst/>
          </a:prstGeom>
          <a:noFill/>
        </p:spPr>
        <p:txBody>
          <a:bodyPr wrap="none" rtlCol="0">
            <a:spAutoFit/>
          </a:bodyPr>
          <a:lstStyle/>
          <a:p>
            <a:pPr defTabSz="685783" fontAlgn="auto">
              <a:spcBef>
                <a:spcPts val="0"/>
              </a:spcBef>
              <a:spcAft>
                <a:spcPts val="0"/>
              </a:spcAft>
            </a:pPr>
            <a:r>
              <a:rPr lang="en-US" sz="3450" dirty="0">
                <a:solidFill>
                  <a:srgbClr val="FF0000"/>
                </a:solidFill>
                <a:latin typeface="Calibri" panose="020F0502020204030204"/>
                <a:cs typeface="+mn-cs"/>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3" y="3856347"/>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966738"/>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1541349"/>
            <a:ext cx="2451498" cy="714029"/>
          </a:xfrm>
          <a:prstGeom prst="rect">
            <a:avLst/>
          </a:prstGeom>
        </p:spPr>
      </p:pic>
      <p:sp>
        <p:nvSpPr>
          <p:cNvPr id="3" name="Rectangle 2"/>
          <p:cNvSpPr/>
          <p:nvPr/>
        </p:nvSpPr>
        <p:spPr>
          <a:xfrm>
            <a:off x="914400" y="6324384"/>
            <a:ext cx="6863952" cy="369332"/>
          </a:xfrm>
          <a:prstGeom prst="rect">
            <a:avLst/>
          </a:prstGeom>
        </p:spPr>
        <p:txBody>
          <a:bodyPr wrap="square">
            <a:spAutoFit/>
          </a:bodyPr>
          <a:lstStyle/>
          <a:p>
            <a:r>
              <a:rPr lang="en-US" dirty="0"/>
              <a:t>Not possible to capture XOR with </a:t>
            </a:r>
            <a:r>
              <a:rPr lang="en-US" dirty="0" err="1"/>
              <a:t>perceptrons</a:t>
            </a:r>
            <a:endParaRPr lang="ar-SA" dirty="0"/>
          </a:p>
        </p:txBody>
      </p:sp>
    </p:spTree>
    <p:extLst>
      <p:ext uri="{BB962C8B-B14F-4D97-AF65-F5344CB8AC3E}">
        <p14:creationId xmlns:p14="http://schemas.microsoft.com/office/powerpoint/2010/main" val="38080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205740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72874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2362362"/>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3" y="5426441"/>
            <a:ext cx="5864491" cy="507831"/>
          </a:xfrm>
          <a:prstGeom prst="rect">
            <a:avLst/>
          </a:prstGeom>
          <a:noFill/>
        </p:spPr>
        <p:txBody>
          <a:bodyPr wrap="none" rtlCol="0">
            <a:spAutoFit/>
          </a:bodyPr>
          <a:lstStyle/>
          <a:p>
            <a:pPr defTabSz="685783" fontAlgn="auto">
              <a:spcBef>
                <a:spcPts val="0"/>
              </a:spcBef>
              <a:spcAft>
                <a:spcPts val="0"/>
              </a:spcAft>
            </a:pPr>
            <a:r>
              <a:rPr lang="en-US" sz="2700" dirty="0">
                <a:solidFill>
                  <a:srgbClr val="000000"/>
                </a:solidFill>
                <a:latin typeface="Calibri" panose="020F0502020204030204"/>
                <a:cs typeface="+mn-cs"/>
              </a:rPr>
              <a:t>XOR is not a </a:t>
            </a:r>
            <a:r>
              <a:rPr lang="en-US" sz="2700" b="1" dirty="0">
                <a:solidFill>
                  <a:srgbClr val="000000"/>
                </a:solidFill>
                <a:latin typeface="Calibri" panose="020F0502020204030204"/>
                <a:cs typeface="+mn-cs"/>
              </a:rPr>
              <a:t>linearly separable </a:t>
            </a:r>
            <a:r>
              <a:rPr lang="en-US" sz="2700" dirty="0">
                <a:solidFill>
                  <a:srgbClr val="000000"/>
                </a:solidFill>
                <a:latin typeface="Calibri" panose="020F0502020204030204"/>
                <a:cs typeface="+mn-cs"/>
              </a:rPr>
              <a:t>function!</a:t>
            </a:r>
          </a:p>
        </p:txBody>
      </p:sp>
    </p:spTree>
    <p:extLst>
      <p:ext uri="{BB962C8B-B14F-4D97-AF65-F5344CB8AC3E}">
        <p14:creationId xmlns:p14="http://schemas.microsoft.com/office/powerpoint/2010/main" val="51224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3" y="205740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3064671"/>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3257552"/>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4011633"/>
            <a:ext cx="661400" cy="369332"/>
          </a:xfrm>
          <a:prstGeom prst="rect">
            <a:avLst/>
          </a:prstGeom>
          <a:noFill/>
        </p:spPr>
        <p:txBody>
          <a:bodyPr wrap="none" rtlCol="0">
            <a:spAutoFit/>
          </a:bodyPr>
          <a:lstStyle/>
          <a:p>
            <a:pPr defTabSz="685783" fontAlgn="auto">
              <a:spcBef>
                <a:spcPts val="0"/>
              </a:spcBef>
              <a:spcAft>
                <a:spcPts val="0"/>
              </a:spcAft>
            </a:pPr>
            <a:r>
              <a:rPr lang="en-US" dirty="0" err="1">
                <a:solidFill>
                  <a:srgbClr val="000000"/>
                </a:solidFill>
                <a:latin typeface="Calibri" panose="020F0502020204030204"/>
                <a:cs typeface="+mn-cs"/>
              </a:rPr>
              <a:t>ReLU</a:t>
            </a:r>
            <a:endParaRPr lang="en-US" dirty="0">
              <a:solidFill>
                <a:srgbClr val="000000"/>
              </a:solidFill>
              <a:latin typeface="Calibri" panose="020F0502020204030204"/>
              <a:cs typeface="+mn-cs"/>
            </a:endParaRPr>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3084426"/>
            <a:ext cx="661400" cy="369332"/>
          </a:xfrm>
          <a:prstGeom prst="rect">
            <a:avLst/>
          </a:prstGeom>
          <a:noFill/>
        </p:spPr>
        <p:txBody>
          <a:bodyPr wrap="none" rtlCol="0">
            <a:spAutoFit/>
          </a:bodyPr>
          <a:lstStyle/>
          <a:p>
            <a:pPr defTabSz="685783" fontAlgn="auto">
              <a:spcBef>
                <a:spcPts val="0"/>
              </a:spcBef>
              <a:spcAft>
                <a:spcPts val="0"/>
              </a:spcAft>
            </a:pPr>
            <a:r>
              <a:rPr lang="en-US" dirty="0" err="1">
                <a:solidFill>
                  <a:srgbClr val="000000"/>
                </a:solidFill>
                <a:latin typeface="Calibri" panose="020F0502020204030204"/>
                <a:cs typeface="+mn-cs"/>
              </a:rPr>
              <a:t>ReLU</a:t>
            </a:r>
            <a:endParaRPr lang="en-US" dirty="0">
              <a:solidFill>
                <a:srgbClr val="000000"/>
              </a:solidFill>
              <a:latin typeface="Calibri" panose="020F0502020204030204"/>
              <a:cs typeface="+mn-cs"/>
            </a:endParaRPr>
          </a:p>
        </p:txBody>
      </p:sp>
    </p:spTree>
    <p:extLst>
      <p:ext uri="{BB962C8B-B14F-4D97-AF65-F5344CB8AC3E}">
        <p14:creationId xmlns:p14="http://schemas.microsoft.com/office/powerpoint/2010/main" val="2083476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205740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03499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3" y="5492898"/>
            <a:ext cx="7938007" cy="415498"/>
          </a:xfrm>
          <a:prstGeom prst="rect">
            <a:avLst/>
          </a:prstGeom>
          <a:noFill/>
        </p:spPr>
        <p:txBody>
          <a:bodyPr wrap="none" rtlCol="0">
            <a:spAutoFit/>
          </a:bodyPr>
          <a:lstStyle/>
          <a:p>
            <a:pPr defTabSz="685783" fontAlgn="auto">
              <a:spcBef>
                <a:spcPts val="0"/>
              </a:spcBef>
              <a:spcAft>
                <a:spcPts val="0"/>
              </a:spcAft>
            </a:pPr>
            <a:r>
              <a:rPr lang="en-US" sz="2100" dirty="0">
                <a:solidFill>
                  <a:srgbClr val="000000"/>
                </a:solidFill>
                <a:latin typeface="Calibri" panose="020F0502020204030204"/>
                <a:cs typeface="+mn-cs"/>
              </a:rPr>
              <a:t>(With learning:  hidden layers will learn to form useful representations)</a:t>
            </a:r>
          </a:p>
        </p:txBody>
      </p:sp>
    </p:spTree>
    <p:extLst>
      <p:ext uri="{BB962C8B-B14F-4D97-AF65-F5344CB8AC3E}">
        <p14:creationId xmlns:p14="http://schemas.microsoft.com/office/powerpoint/2010/main" val="194843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3" y="3143252"/>
            <a:ext cx="4453459" cy="2652713"/>
          </a:xfrm>
          <a:prstGeom prst="rect">
            <a:avLst/>
          </a:prstGeom>
        </p:spPr>
      </p:pic>
    </p:spTree>
    <p:extLst>
      <p:ext uri="{BB962C8B-B14F-4D97-AF65-F5344CB8AC3E}">
        <p14:creationId xmlns:p14="http://schemas.microsoft.com/office/powerpoint/2010/main" val="116529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514600"/>
            <a:ext cx="7620000" cy="830997"/>
          </a:xfrm>
          <a:prstGeom prst="rect">
            <a:avLst/>
          </a:prstGeom>
          <a:noFill/>
        </p:spPr>
        <p:txBody>
          <a:bodyPr wrap="square" rtlCol="1">
            <a:spAutoFit/>
          </a:bodyPr>
          <a:lstStyle/>
          <a:p>
            <a:pPr algn="ctr"/>
            <a:r>
              <a:rPr lang="en-US" sz="4800" dirty="0" smtClean="0"/>
              <a:t>Neural Language Model</a:t>
            </a:r>
            <a:endParaRPr lang="en-US" sz="4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85725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20</a:t>
            </a:fld>
            <a:endParaRPr lang="en-US">
              <a:latin typeface="Calibri" panose="020F0502020204030204"/>
              <a:cs typeface="+mn-cs"/>
            </a:endParaRPr>
          </a:p>
        </p:txBody>
      </p:sp>
      <p:sp>
        <p:nvSpPr>
          <p:cNvPr id="8" name="Oval 7"/>
          <p:cNvSpPr/>
          <p:nvPr/>
        </p:nvSpPr>
        <p:spPr bwMode="auto">
          <a:xfrm>
            <a:off x="3581400" y="35814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4399197" y="251460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500" dirty="0">
              <a:solidFill>
                <a:srgbClr val="000000"/>
              </a:solidFill>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139200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205740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5867401" y="5029203"/>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4343400" y="503752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320040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a:stCxn id="21" idx="0"/>
          </p:cNvCxnSpPr>
          <p:nvPr/>
        </p:nvCxnSpPr>
        <p:spPr bwMode="auto">
          <a:xfrm flipV="1">
            <a:off x="2286000" y="390660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5029203"/>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56" name="Straight Arrow Connector 55"/>
          <p:cNvCxnSpPr>
            <a:cxnSpLocks/>
            <a:stCxn id="34" idx="1"/>
            <a:endCxn id="13" idx="4"/>
          </p:cNvCxnSpPr>
          <p:nvPr/>
        </p:nvCxnSpPr>
        <p:spPr bwMode="auto">
          <a:xfrm flipH="1" flipV="1">
            <a:off x="4628474" y="2969035"/>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969035"/>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3519114"/>
            <a:ext cx="966502" cy="553998"/>
          </a:xfrm>
          <a:prstGeom prst="rect">
            <a:avLst/>
          </a:prstGeom>
          <a:noFill/>
        </p:spPr>
        <p:txBody>
          <a:bodyPr wrap="square" rtlCol="0">
            <a:spAutoFit/>
          </a:bodyPr>
          <a:lstStyle/>
          <a:p>
            <a:pPr defTabSz="685783" fontAlgn="auto">
              <a:spcBef>
                <a:spcPts val="0"/>
              </a:spcBef>
              <a:spcAft>
                <a:spcPts val="0"/>
              </a:spcAft>
            </a:pPr>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2" y="5029203"/>
            <a:ext cx="492251" cy="507831"/>
          </a:xfrm>
          <a:prstGeom prst="rect">
            <a:avLst/>
          </a:prstGeom>
          <a:noFill/>
        </p:spPr>
        <p:txBody>
          <a:bodyPr wrap="square" rtlCol="0">
            <a:spAutoFit/>
          </a:bodyPr>
          <a:lstStyle/>
          <a:p>
            <a:pPr defTabSz="685783" fontAlgn="auto">
              <a:spcBef>
                <a:spcPts val="0"/>
              </a:spcBef>
              <a:spcAft>
                <a:spcPts val="0"/>
              </a:spcAft>
            </a:pPr>
            <a:r>
              <a:rPr lang="en-US" sz="2700" dirty="0" err="1">
                <a:solidFill>
                  <a:srgbClr val="000000"/>
                </a:solidFill>
                <a:latin typeface="Calibri" panose="020F0502020204030204"/>
                <a:cs typeface="+mn-cs"/>
              </a:rPr>
              <a:t>x</a:t>
            </a:r>
            <a:r>
              <a:rPr lang="en-US" sz="2700" baseline="-25000" dirty="0" err="1">
                <a:solidFill>
                  <a:srgbClr val="000000"/>
                </a:solidFill>
                <a:latin typeface="Calibri" panose="020F0502020204030204"/>
                <a:cs typeface="+mn-cs"/>
              </a:rPr>
              <a:t>n</a:t>
            </a:r>
            <a:endParaRPr lang="en-US" sz="2700" baseline="-25000" dirty="0">
              <a:solidFill>
                <a:srgbClr val="000000"/>
              </a:solidFill>
              <a:latin typeface="Calibri" panose="020F0502020204030204"/>
              <a:cs typeface="+mn-cs"/>
            </a:endParaRPr>
          </a:p>
        </p:txBody>
      </p:sp>
      <p:sp>
        <p:nvSpPr>
          <p:cNvPr id="84" name="TextBox 83"/>
          <p:cNvSpPr txBox="1"/>
          <p:nvPr/>
        </p:nvSpPr>
        <p:spPr>
          <a:xfrm>
            <a:off x="2057400" y="4972053"/>
            <a:ext cx="457200" cy="507831"/>
          </a:xfrm>
          <a:prstGeom prst="rect">
            <a:avLst/>
          </a:prstGeom>
          <a:noFill/>
        </p:spPr>
        <p:txBody>
          <a:bodyPr wrap="square" rtlCol="0">
            <a:spAutoFit/>
          </a:bodyPr>
          <a:lstStyle/>
          <a:p>
            <a:pPr defTabSz="685783" fontAlgn="auto">
              <a:spcBef>
                <a:spcPts val="0"/>
              </a:spcBef>
              <a:spcAft>
                <a:spcPts val="0"/>
              </a:spcAft>
            </a:pPr>
            <a:r>
              <a:rPr lang="en-US" sz="2700" dirty="0">
                <a:solidFill>
                  <a:srgbClr val="000000"/>
                </a:solidFill>
                <a:latin typeface="Calibri" panose="020F0502020204030204"/>
                <a:cs typeface="+mn-cs"/>
              </a:rPr>
              <a:t>x</a:t>
            </a:r>
            <a:r>
              <a:rPr lang="en-US" sz="2700" baseline="-25000" dirty="0">
                <a:solidFill>
                  <a:srgbClr val="000000"/>
                </a:solidFill>
                <a:latin typeface="Calibri" panose="020F0502020204030204"/>
                <a:cs typeface="+mn-cs"/>
              </a:rPr>
              <a:t>1</a:t>
            </a:r>
          </a:p>
        </p:txBody>
      </p:sp>
      <p:cxnSp>
        <p:nvCxnSpPr>
          <p:cNvPr id="53" name="Straight Arrow Connector 52"/>
          <p:cNvCxnSpPr>
            <a:cxnSpLocks/>
            <a:stCxn id="23" idx="1"/>
            <a:endCxn id="13" idx="4"/>
          </p:cNvCxnSpPr>
          <p:nvPr/>
        </p:nvCxnSpPr>
        <p:spPr bwMode="auto">
          <a:xfrm flipH="1" flipV="1">
            <a:off x="4628474" y="2969035"/>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6" y="2969035"/>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96903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2494536"/>
                <a:ext cx="2698698" cy="507831"/>
              </a:xfrm>
              <a:prstGeom prst="rect">
                <a:avLst/>
              </a:prstGeom>
              <a:noFill/>
            </p:spPr>
            <p:txBody>
              <a:bodyPr wrap="squar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700" i="1">
                          <a:solidFill>
                            <a:srgbClr val="000000"/>
                          </a:solidFill>
                          <a:latin typeface="Cambria Math" panose="02040503050406030204" pitchFamily="18" charset="0"/>
                          <a:cs typeface="+mn-cs"/>
                        </a:rPr>
                        <m:t>𝑦</m:t>
                      </m:r>
                      <m:r>
                        <a:rPr lang="en-US" sz="2700" i="1">
                          <a:solidFill>
                            <a:srgbClr val="000000"/>
                          </a:solidFill>
                          <a:latin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𝜎</m:t>
                      </m:r>
                      <m:r>
                        <a:rPr lang="en-US" sz="2700" i="1">
                          <a:solidFill>
                            <a:srgbClr val="000000"/>
                          </a:solidFill>
                          <a:latin typeface="Cambria Math" panose="02040503050406030204" pitchFamily="18" charset="0"/>
                          <a:ea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𝑤</m:t>
                      </m:r>
                      <m:r>
                        <a:rPr lang="en-US" sz="2700" i="1">
                          <a:solidFill>
                            <a:srgbClr val="000000"/>
                          </a:solidFill>
                          <a:latin typeface="Cambria Math" panose="02040503050406030204" pitchFamily="18" charset="0"/>
                          <a:ea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𝑥</m:t>
                      </m:r>
                      <m:r>
                        <a:rPr lang="en-US" sz="2700" i="1">
                          <a:solidFill>
                            <a:srgbClr val="000000"/>
                          </a:solidFill>
                          <a:latin typeface="Cambria Math" panose="02040503050406030204" pitchFamily="18" charset="0"/>
                          <a:ea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𝑏</m:t>
                      </m:r>
                      <m:r>
                        <a:rPr lang="en-US" sz="2700" i="1">
                          <a:solidFill>
                            <a:srgbClr val="000000"/>
                          </a:solidFill>
                          <a:latin typeface="Cambria Math" panose="02040503050406030204" pitchFamily="18" charset="0"/>
                          <a:ea typeface="Cambria Math" panose="02040503050406030204" pitchFamily="18" charset="0"/>
                          <a:cs typeface="+mn-cs"/>
                        </a:rPr>
                        <m:t>)</m:t>
                      </m:r>
                    </m:oMath>
                  </m:oMathPara>
                </a14:m>
                <a:endParaRPr lang="en-US" sz="2700" dirty="0">
                  <a:solidFill>
                    <a:srgbClr val="000000"/>
                  </a:solidFill>
                  <a:latin typeface="Calibri" panose="020F0502020204030204"/>
                  <a:cs typeface="+mn-cs"/>
                </a:endParaRPr>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2494536"/>
                <a:ext cx="2698698" cy="507831"/>
              </a:xfrm>
              <a:prstGeom prst="rect">
                <a:avLst/>
              </a:prstGeom>
              <a:blipFill>
                <a:blip r:embed="rId3"/>
                <a:stretch>
                  <a:fillRect/>
                </a:stretch>
              </a:blipFill>
            </p:spPr>
            <p:txBody>
              <a:bodyPr/>
              <a:lstStyle/>
              <a:p>
                <a:r>
                  <a:rPr lang="ar-SA">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1" y="5029203"/>
            <a:ext cx="583141" cy="507831"/>
          </a:xfrm>
          <a:prstGeom prst="rect">
            <a:avLst/>
          </a:prstGeom>
          <a:noFill/>
        </p:spPr>
        <p:txBody>
          <a:bodyPr wrap="square" rtlCol="0">
            <a:spAutoFit/>
          </a:bodyPr>
          <a:lstStyle/>
          <a:p>
            <a:pPr defTabSz="685783" fontAlgn="auto">
              <a:spcBef>
                <a:spcPts val="0"/>
              </a:spcBef>
              <a:spcAft>
                <a:spcPts val="0"/>
              </a:spcAft>
            </a:pPr>
            <a:r>
              <a:rPr lang="en-US" sz="2700" dirty="0">
                <a:solidFill>
                  <a:srgbClr val="000000"/>
                </a:solidFill>
                <a:latin typeface="Calibri" panose="020F0502020204030204"/>
                <a:cs typeface="+mn-cs"/>
              </a:rPr>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3528985"/>
            <a:ext cx="633884" cy="553998"/>
          </a:xfrm>
          <a:prstGeom prst="rect">
            <a:avLst/>
          </a:prstGeom>
          <a:noFill/>
        </p:spPr>
        <p:txBody>
          <a:bodyPr wrap="square" rtlCol="0">
            <a:spAutoFit/>
          </a:bodyPr>
          <a:lstStyle/>
          <a:p>
            <a:pPr defTabSz="685783" fontAlgn="auto">
              <a:spcBef>
                <a:spcPts val="0"/>
              </a:spcBef>
              <a:spcAft>
                <a:spcPts val="0"/>
              </a:spcAft>
            </a:pPr>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3543301"/>
            <a:ext cx="633884" cy="553998"/>
          </a:xfrm>
          <a:prstGeom prst="rect">
            <a:avLst/>
          </a:prstGeom>
          <a:noFill/>
        </p:spPr>
        <p:txBody>
          <a:bodyPr wrap="square" rtlCol="0">
            <a:spAutoFit/>
          </a:bodyPr>
          <a:lstStyle/>
          <a:p>
            <a:pPr defTabSz="685783" fontAlgn="auto">
              <a:spcBef>
                <a:spcPts val="0"/>
              </a:spcBef>
              <a:spcAft>
                <a:spcPts val="0"/>
              </a:spcAft>
            </a:pPr>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3557560"/>
            <a:ext cx="633884" cy="553998"/>
          </a:xfrm>
          <a:prstGeom prst="rect">
            <a:avLst/>
          </a:prstGeom>
          <a:noFill/>
        </p:spPr>
        <p:txBody>
          <a:bodyPr wrap="square" rtlCol="0">
            <a:spAutoFit/>
          </a:bodyPr>
          <a:lstStyle/>
          <a:p>
            <a:pPr defTabSz="685783" fontAlgn="auto">
              <a:spcBef>
                <a:spcPts val="0"/>
              </a:spcBef>
              <a:spcAft>
                <a:spcPts val="0"/>
              </a:spcAft>
            </a:pPr>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893196"/>
            <a:ext cx="177548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637052"/>
                </a:solidFill>
                <a:latin typeface="Calibri" panose="020F0502020204030204"/>
                <a:cs typeface="+mn-cs"/>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2405705"/>
            <a:ext cx="429926" cy="646331"/>
          </a:xfrm>
          <a:prstGeom prst="rect">
            <a:avLst/>
          </a:prstGeom>
          <a:noFill/>
        </p:spPr>
        <p:txBody>
          <a:bodyPr wrap="none" rtlCol="0">
            <a:spAutoFit/>
          </a:bodyPr>
          <a:lstStyle/>
          <a:p>
            <a:pPr defTabSz="685783" fontAlgn="auto">
              <a:spcBef>
                <a:spcPts val="0"/>
              </a:spcBef>
              <a:spcAft>
                <a:spcPts val="0"/>
              </a:spcAft>
            </a:pPr>
            <a:r>
              <a:rPr lang="en-US" sz="3600" dirty="0" err="1">
                <a:solidFill>
                  <a:srgbClr val="000000"/>
                </a:solidFill>
                <a:latin typeface="Calibri" panose="020F0502020204030204"/>
                <a:cs typeface="+mn-cs"/>
              </a:rPr>
              <a:t>σ</a:t>
            </a:r>
            <a:endParaRPr lang="en-US" sz="1013" dirty="0">
              <a:solidFill>
                <a:srgbClr val="000000"/>
              </a:solidFill>
              <a:latin typeface="Calibri" panose="020F0502020204030204"/>
              <a:cs typeface="+mn-cs"/>
            </a:endParaRPr>
          </a:p>
        </p:txBody>
      </p:sp>
      <p:sp>
        <p:nvSpPr>
          <p:cNvPr id="64" name="TextBox 63">
            <a:extLst>
              <a:ext uri="{FF2B5EF4-FFF2-40B4-BE49-F238E27FC236}">
                <a16:creationId xmlns:a16="http://schemas.microsoft.com/office/drawing/2014/main" id="{BD2E8BCC-9E48-D347-BC1E-41462CC698A2}"/>
              </a:ext>
            </a:extLst>
          </p:cNvPr>
          <p:cNvSpPr txBox="1"/>
          <p:nvPr/>
        </p:nvSpPr>
        <p:spPr>
          <a:xfrm>
            <a:off x="375064" y="2547811"/>
            <a:ext cx="2019989" cy="830997"/>
          </a:xfrm>
          <a:prstGeom prst="rect">
            <a:avLst/>
          </a:prstGeom>
          <a:noFill/>
        </p:spPr>
        <p:txBody>
          <a:bodyPr wrap="square" rtlCol="0">
            <a:spAutoFit/>
          </a:bodyPr>
          <a:lstStyle/>
          <a:p>
            <a:pPr defTabSz="685783" fontAlgn="auto">
              <a:spcBef>
                <a:spcPts val="0"/>
              </a:spcBef>
              <a:spcAft>
                <a:spcPts val="0"/>
              </a:spcAft>
            </a:pPr>
            <a:r>
              <a:rPr lang="en-US" sz="2400" dirty="0">
                <a:solidFill>
                  <a:srgbClr val="637052"/>
                </a:solidFill>
                <a:latin typeface="Calibri" panose="020F0502020204030204"/>
                <a:cs typeface="+mn-cs"/>
              </a:rPr>
              <a:t>Output layer</a:t>
            </a:r>
          </a:p>
          <a:p>
            <a:pPr defTabSz="685783" fontAlgn="auto">
              <a:spcBef>
                <a:spcPts val="0"/>
              </a:spcBef>
              <a:spcAft>
                <a:spcPts val="0"/>
              </a:spcAft>
            </a:pPr>
            <a:r>
              <a:rPr lang="en-US" sz="2400" dirty="0">
                <a:solidFill>
                  <a:srgbClr val="637052"/>
                </a:solidFill>
                <a:latin typeface="Calibri" panose="020F0502020204030204"/>
                <a:cs typeface="+mn-cs"/>
              </a:rPr>
              <a:t>(</a:t>
            </a:r>
            <a:r>
              <a:rPr lang="en-US" sz="2400" dirty="0" err="1">
                <a:solidFill>
                  <a:srgbClr val="000000"/>
                </a:solidFill>
                <a:latin typeface="Calibri" panose="020F0502020204030204"/>
                <a:cs typeface="+mn-cs"/>
              </a:rPr>
              <a:t>σ</a:t>
            </a:r>
            <a:r>
              <a:rPr lang="en-US" sz="2400" dirty="0">
                <a:solidFill>
                  <a:srgbClr val="000000"/>
                </a:solidFill>
                <a:latin typeface="Calibri" panose="020F0502020204030204"/>
                <a:cs typeface="+mn-cs"/>
              </a:rPr>
              <a:t> node)</a:t>
            </a:r>
            <a:endParaRPr lang="en-US" sz="2400" dirty="0">
              <a:solidFill>
                <a:srgbClr val="637052"/>
              </a:solidFill>
              <a:latin typeface="Calibri" panose="020F0502020204030204"/>
              <a:cs typeface="+mn-cs"/>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5" y="4991281"/>
            <a:ext cx="1528111" cy="830997"/>
          </a:xfrm>
          <a:prstGeom prst="rect">
            <a:avLst/>
          </a:prstGeom>
          <a:noFill/>
        </p:spPr>
        <p:txBody>
          <a:bodyPr wrap="none" rtlCol="0">
            <a:spAutoFit/>
          </a:bodyPr>
          <a:lstStyle/>
          <a:p>
            <a:pPr defTabSz="685783" fontAlgn="auto">
              <a:spcBef>
                <a:spcPts val="0"/>
              </a:spcBef>
              <a:spcAft>
                <a:spcPts val="0"/>
              </a:spcAft>
            </a:pPr>
            <a:r>
              <a:rPr lang="en-US" sz="2400" dirty="0">
                <a:solidFill>
                  <a:srgbClr val="637052"/>
                </a:solidFill>
                <a:latin typeface="Calibri" panose="020F0502020204030204"/>
                <a:cs typeface="+mn-cs"/>
              </a:rPr>
              <a:t>Input layer</a:t>
            </a:r>
          </a:p>
          <a:p>
            <a:pPr defTabSz="685783" fontAlgn="auto">
              <a:spcBef>
                <a:spcPts val="0"/>
              </a:spcBef>
              <a:spcAft>
                <a:spcPts val="0"/>
              </a:spcAft>
            </a:pPr>
            <a:r>
              <a:rPr lang="en-US" sz="2400" dirty="0">
                <a:solidFill>
                  <a:srgbClr val="637052"/>
                </a:solidFill>
                <a:latin typeface="Calibri" panose="020F0502020204030204"/>
                <a:cs typeface="+mn-cs"/>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6" y="1717101"/>
            <a:ext cx="5712461" cy="415498"/>
          </a:xfrm>
          <a:prstGeom prst="rect">
            <a:avLst/>
          </a:prstGeom>
          <a:noFill/>
        </p:spPr>
        <p:txBody>
          <a:bodyPr wrap="none" rtlCol="0">
            <a:spAutoFit/>
          </a:bodyPr>
          <a:lstStyle/>
          <a:p>
            <a:pPr defTabSz="685783" fontAlgn="auto">
              <a:spcBef>
                <a:spcPts val="0"/>
              </a:spcBef>
              <a:spcAft>
                <a:spcPts val="0"/>
              </a:spcAft>
            </a:pPr>
            <a:r>
              <a:rPr lang="en-US" sz="2100" dirty="0">
                <a:solidFill>
                  <a:srgbClr val="000000"/>
                </a:solidFill>
                <a:latin typeface="Calibri" panose="020F0502020204030204"/>
                <a:cs typeface="+mn-cs"/>
              </a:rPr>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1" y="4060420"/>
            <a:ext cx="917559" cy="369332"/>
          </a:xfrm>
          <a:prstGeom prst="rect">
            <a:avLst/>
          </a:prstGeom>
          <a:noFill/>
        </p:spPr>
        <p:txBody>
          <a:bodyPr wrap="none" rtlCol="0">
            <a:spAutoFit/>
          </a:bodyPr>
          <a:lstStyle/>
          <a:p>
            <a:pPr defTabSz="685783" fontAlgn="auto">
              <a:spcBef>
                <a:spcPts val="0"/>
              </a:spcBef>
              <a:spcAft>
                <a:spcPts val="0"/>
              </a:spcAft>
            </a:pPr>
            <a:r>
              <a:rPr lang="en-US" dirty="0">
                <a:solidFill>
                  <a:srgbClr val="627152"/>
                </a:solidFill>
                <a:latin typeface="Calibri" panose="020F0502020204030204"/>
                <a:cs typeface="+mn-cs"/>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3794444"/>
            <a:ext cx="865622" cy="369332"/>
          </a:xfrm>
          <a:prstGeom prst="rect">
            <a:avLst/>
          </a:prstGeom>
          <a:noFill/>
        </p:spPr>
        <p:txBody>
          <a:bodyPr wrap="none" rtlCol="0">
            <a:spAutoFit/>
          </a:bodyPr>
          <a:lstStyle/>
          <a:p>
            <a:pPr defTabSz="685783" fontAlgn="auto">
              <a:spcBef>
                <a:spcPts val="0"/>
              </a:spcBef>
              <a:spcAft>
                <a:spcPts val="0"/>
              </a:spcAft>
            </a:pPr>
            <a:r>
              <a:rPr lang="en-US" dirty="0">
                <a:solidFill>
                  <a:srgbClr val="627152"/>
                </a:solidFill>
                <a:latin typeface="Calibri" panose="020F0502020204030204"/>
                <a:cs typeface="+mn-cs"/>
              </a:rPr>
              <a:t>(scalar)</a:t>
            </a:r>
          </a:p>
        </p:txBody>
      </p:sp>
    </p:spTree>
    <p:extLst>
      <p:ext uri="{BB962C8B-B14F-4D97-AF65-F5344CB8AC3E}">
        <p14:creationId xmlns:p14="http://schemas.microsoft.com/office/powerpoint/2010/main" val="3745763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295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21</a:t>
            </a:fld>
            <a:endParaRPr lang="en-US">
              <a:latin typeface="Calibri" panose="020F0502020204030204"/>
              <a:cs typeface="+mn-cs"/>
            </a:endParaRPr>
          </a:p>
        </p:txBody>
      </p:sp>
      <p:sp>
        <p:nvSpPr>
          <p:cNvPr id="8" name="Oval 7"/>
          <p:cNvSpPr/>
          <p:nvPr/>
        </p:nvSpPr>
        <p:spPr bwMode="auto">
          <a:xfrm>
            <a:off x="3581400" y="35814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3505202" y="2514603"/>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2" name="Oval 11"/>
          <p:cNvSpPr/>
          <p:nvPr/>
        </p:nvSpPr>
        <p:spPr bwMode="auto">
          <a:xfrm>
            <a:off x="5029202" y="2514603"/>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4343402" y="2514603"/>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4" name="Straight Arrow Connector 13"/>
          <p:cNvCxnSpPr>
            <a:cxnSpLocks/>
            <a:stCxn id="9" idx="0"/>
          </p:cNvCxnSpPr>
          <p:nvPr/>
        </p:nvCxnSpPr>
        <p:spPr bwMode="auto">
          <a:xfrm flipV="1">
            <a:off x="3733801" y="139200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2057400" y="5029203"/>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5867400" y="5029203"/>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4572000" y="5029203"/>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3200400" y="5029203"/>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stCxn id="21" idx="0"/>
          </p:cNvCxnSpPr>
          <p:nvPr/>
        </p:nvCxnSpPr>
        <p:spPr bwMode="auto">
          <a:xfrm flipV="1">
            <a:off x="2247900" y="390660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1" y="2990674"/>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2" y="2990674"/>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2" y="2990674"/>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5" y="299067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5029203"/>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6" name="Straight Arrow Connector 45"/>
          <p:cNvCxnSpPr>
            <a:cxnSpLocks/>
            <a:stCxn id="34" idx="0"/>
            <a:endCxn id="9" idx="4"/>
          </p:cNvCxnSpPr>
          <p:nvPr/>
        </p:nvCxnSpPr>
        <p:spPr bwMode="auto">
          <a:xfrm flipH="1" flipV="1">
            <a:off x="3733801" y="2990674"/>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5" y="299067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5" y="299067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990674"/>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990674"/>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2" y="2990674"/>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2" y="2990674"/>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2" y="2990674"/>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1" y="2990674"/>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1" y="2990674"/>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1" y="2990674"/>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3486150"/>
            <a:ext cx="457200" cy="553998"/>
          </a:xfrm>
          <a:prstGeom prst="rect">
            <a:avLst/>
          </a:prstGeom>
          <a:noFill/>
        </p:spPr>
        <p:txBody>
          <a:bodyPr wrap="square" rtlCol="0">
            <a:spAutoFit/>
          </a:bodyPr>
          <a:lstStyle/>
          <a:p>
            <a:pPr defTabSz="685783" fontAlgn="auto">
              <a:spcBef>
                <a:spcPts val="0"/>
              </a:spcBef>
              <a:spcAft>
                <a:spcPts val="0"/>
              </a:spcAft>
            </a:pPr>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990671"/>
            <a:ext cx="44114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Times New Roman" panose="02020603050405020304" pitchFamily="18" charset="0"/>
                <a:cs typeface="Times New Roman" panose="02020603050405020304" pitchFamily="18" charset="0"/>
              </a:rPr>
              <a:t>x</a:t>
            </a:r>
            <a:r>
              <a:rPr lang="en-US" sz="2400" baseline="-25000" dirty="0" err="1">
                <a:solidFill>
                  <a:srgbClr val="000000"/>
                </a:solidFill>
                <a:latin typeface="Times New Roman" panose="02020603050405020304" pitchFamily="18" charset="0"/>
                <a:cs typeface="Times New Roman" panose="02020603050405020304" pitchFamily="18" charset="0"/>
              </a:rPr>
              <a:t>n</a:t>
            </a:r>
            <a:endParaRPr lang="en-US" sz="2400" baseline="-25000" dirty="0">
              <a:solidFill>
                <a:srgbClr val="000000"/>
              </a:solidFill>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5029201"/>
            <a:ext cx="4572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Times New Roman" panose="02020603050405020304" pitchFamily="18" charset="0"/>
                <a:cs typeface="Times New Roman" panose="02020603050405020304" pitchFamily="18" charset="0"/>
              </a:rPr>
              <a:t>x</a:t>
            </a:r>
            <a:r>
              <a:rPr lang="en-US" sz="2400" baseline="-25000" dirty="0">
                <a:solidFill>
                  <a:srgbClr val="000000"/>
                </a:solidFill>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2" y="2990674"/>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1667297"/>
            <a:ext cx="765810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9" y="3942284"/>
            <a:ext cx="1162215" cy="954107"/>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2495912"/>
                <a:ext cx="3831644" cy="507831"/>
              </a:xfrm>
              <a:prstGeom prst="rect">
                <a:avLst/>
              </a:prstGeom>
              <a:noFill/>
            </p:spPr>
            <p:txBody>
              <a:bodyPr wrap="squar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700" i="1">
                          <a:solidFill>
                            <a:srgbClr val="000000"/>
                          </a:solidFill>
                          <a:latin typeface="Cambria Math" panose="02040503050406030204" pitchFamily="18" charset="0"/>
                          <a:cs typeface="+mn-cs"/>
                        </a:rPr>
                        <m:t>𝑦</m:t>
                      </m:r>
                      <m:r>
                        <a:rPr lang="en-US" sz="2700" i="1">
                          <a:solidFill>
                            <a:srgbClr val="000000"/>
                          </a:solidFill>
                          <a:latin typeface="Cambria Math" panose="02040503050406030204" pitchFamily="18" charset="0"/>
                          <a:cs typeface="+mn-cs"/>
                        </a:rPr>
                        <m:t>=</m:t>
                      </m:r>
                      <m:r>
                        <m:rPr>
                          <m:nor/>
                        </m:rPr>
                        <a:rPr lang="en-US" sz="2700">
                          <a:solidFill>
                            <a:srgbClr val="000000"/>
                          </a:solidFill>
                          <a:latin typeface="Cambria Math" panose="02040503050406030204" pitchFamily="18" charset="0"/>
                          <a:cs typeface="+mn-cs"/>
                        </a:rPr>
                        <m:t>softmax</m:t>
                      </m:r>
                      <m:r>
                        <a:rPr lang="en-US" sz="2700" i="1">
                          <a:solidFill>
                            <a:srgbClr val="000000"/>
                          </a:solidFill>
                          <a:latin typeface="Cambria Math" panose="02040503050406030204" pitchFamily="18" charset="0"/>
                          <a:ea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𝑊𝑥</m:t>
                      </m:r>
                      <m:r>
                        <a:rPr lang="en-US" sz="2700" i="1">
                          <a:solidFill>
                            <a:srgbClr val="000000"/>
                          </a:solidFill>
                          <a:latin typeface="Cambria Math" panose="02040503050406030204" pitchFamily="18" charset="0"/>
                          <a:ea typeface="Cambria Math" panose="02040503050406030204" pitchFamily="18" charset="0"/>
                          <a:cs typeface="+mn-cs"/>
                        </a:rPr>
                        <m:t>+</m:t>
                      </m:r>
                      <m:r>
                        <a:rPr lang="en-US" sz="2700" i="1">
                          <a:solidFill>
                            <a:srgbClr val="000000"/>
                          </a:solidFill>
                          <a:latin typeface="Cambria Math" panose="02040503050406030204" pitchFamily="18" charset="0"/>
                          <a:ea typeface="Cambria Math" panose="02040503050406030204" pitchFamily="18" charset="0"/>
                          <a:cs typeface="+mn-cs"/>
                        </a:rPr>
                        <m:t>𝑏</m:t>
                      </m:r>
                      <m:r>
                        <a:rPr lang="en-US" sz="2700" i="1">
                          <a:solidFill>
                            <a:srgbClr val="000000"/>
                          </a:solidFill>
                          <a:latin typeface="Cambria Math" panose="02040503050406030204" pitchFamily="18" charset="0"/>
                          <a:ea typeface="Cambria Math" panose="02040503050406030204" pitchFamily="18" charset="0"/>
                          <a:cs typeface="+mn-cs"/>
                        </a:rPr>
                        <m:t>)</m:t>
                      </m:r>
                    </m:oMath>
                  </m:oMathPara>
                </a14:m>
                <a:endParaRPr lang="en-US" sz="2700" dirty="0">
                  <a:solidFill>
                    <a:srgbClr val="000000"/>
                  </a:solidFill>
                  <a:latin typeface="Calibri" panose="020F0502020204030204"/>
                  <a:cs typeface="+mn-cs"/>
                </a:endParaRPr>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2495912"/>
                <a:ext cx="3831644" cy="507831"/>
              </a:xfrm>
              <a:prstGeom prst="rect">
                <a:avLst/>
              </a:prstGeom>
              <a:blipFill>
                <a:blip r:embed="rId3"/>
                <a:stretch>
                  <a:fillRect/>
                </a:stretch>
              </a:blipFill>
            </p:spPr>
            <p:txBody>
              <a:bodyPr/>
              <a:lstStyle/>
              <a:p>
                <a:r>
                  <a:rPr lang="ar-SA">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5093985"/>
            <a:ext cx="471604" cy="415498"/>
          </a:xfrm>
          <a:prstGeom prst="rect">
            <a:avLst/>
          </a:prstGeom>
          <a:noFill/>
        </p:spPr>
        <p:txBody>
          <a:bodyPr wrap="none" rtlCol="0">
            <a:spAutoFit/>
          </a:bodyPr>
          <a:lstStyle/>
          <a:p>
            <a:pPr defTabSz="685783" fontAlgn="auto">
              <a:spcBef>
                <a:spcPts val="0"/>
              </a:spcBef>
              <a:spcAft>
                <a:spcPts val="0"/>
              </a:spcAft>
            </a:pPr>
            <a:r>
              <a:rPr lang="en-US" sz="2100" dirty="0">
                <a:solidFill>
                  <a:srgbClr val="000000"/>
                </a:solidFill>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879297"/>
            <a:ext cx="2310652" cy="523220"/>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2029486"/>
            <a:ext cx="4572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Times New Roman" panose="02020603050405020304" pitchFamily="18" charset="0"/>
                <a:cs typeface="Times New Roman" panose="02020603050405020304" pitchFamily="18" charset="0"/>
              </a:rPr>
              <a:t>y</a:t>
            </a:r>
            <a:r>
              <a:rPr lang="en-US" sz="2400" baseline="-25000" dirty="0">
                <a:solidFill>
                  <a:srgbClr val="000000"/>
                </a:solidFill>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2025022"/>
            <a:ext cx="457200" cy="461665"/>
          </a:xfrm>
          <a:prstGeom prst="rect">
            <a:avLst/>
          </a:prstGeom>
          <a:noFill/>
        </p:spPr>
        <p:txBody>
          <a:bodyPr wrap="square" rtlCol="0">
            <a:spAutoFit/>
          </a:bodyPr>
          <a:lstStyle/>
          <a:p>
            <a:pPr defTabSz="685783" fontAlgn="auto">
              <a:spcBef>
                <a:spcPts val="0"/>
              </a:spcBef>
              <a:spcAft>
                <a:spcPts val="0"/>
              </a:spcAft>
            </a:pPr>
            <a:r>
              <a:rPr lang="en-US" sz="2400" dirty="0" err="1">
                <a:solidFill>
                  <a:srgbClr val="000000"/>
                </a:solidFill>
                <a:latin typeface="Times New Roman" panose="02020603050405020304" pitchFamily="18" charset="0"/>
                <a:cs typeface="Times New Roman" panose="02020603050405020304" pitchFamily="18" charset="0"/>
              </a:rPr>
              <a:t>y</a:t>
            </a:r>
            <a:r>
              <a:rPr lang="en-US" sz="2400" baseline="-25000" dirty="0" err="1">
                <a:solidFill>
                  <a:srgbClr val="000000"/>
                </a:solidFill>
                <a:latin typeface="Times New Roman" panose="02020603050405020304" pitchFamily="18" charset="0"/>
                <a:cs typeface="Times New Roman" panose="02020603050405020304" pitchFamily="18" charset="0"/>
              </a:rPr>
              <a:t>n</a:t>
            </a:r>
            <a:endParaRPr lang="en-US" sz="2400" baseline="-25000" dirty="0">
              <a:solidFill>
                <a:srgbClr val="000000"/>
              </a:solidFill>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967814"/>
            <a:ext cx="2310652" cy="523220"/>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3459722"/>
            <a:ext cx="457200" cy="553998"/>
          </a:xfrm>
          <a:prstGeom prst="rect">
            <a:avLst/>
          </a:prstGeom>
          <a:noFill/>
        </p:spPr>
        <p:txBody>
          <a:bodyPr wrap="square" rtlCol="0">
            <a:spAutoFit/>
          </a:bodyPr>
          <a:lstStyle/>
          <a:p>
            <a:pPr defTabSz="685783" fontAlgn="auto">
              <a:spcBef>
                <a:spcPts val="0"/>
              </a:spcBef>
              <a:spcAft>
                <a:spcPts val="0"/>
              </a:spcAft>
            </a:pPr>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2464968"/>
            <a:ext cx="333746" cy="553998"/>
          </a:xfrm>
          <a:prstGeom prst="rect">
            <a:avLst/>
          </a:prstGeom>
          <a:noFill/>
        </p:spPr>
        <p:txBody>
          <a:bodyPr wrap="none" rtlCol="0">
            <a:spAutoFit/>
          </a:bodyPr>
          <a:lstStyle/>
          <a:p>
            <a:pPr defTabSz="685783" fontAlgn="auto">
              <a:spcBef>
                <a:spcPts val="0"/>
              </a:spcBef>
              <a:spcAft>
                <a:spcPts val="0"/>
              </a:spcAft>
            </a:pPr>
            <a:r>
              <a:rPr lang="en-US" sz="3000" dirty="0">
                <a:solidFill>
                  <a:srgbClr val="000000"/>
                </a:solidFill>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2424469"/>
            <a:ext cx="333746" cy="553998"/>
          </a:xfrm>
          <a:prstGeom prst="rect">
            <a:avLst/>
          </a:prstGeom>
          <a:noFill/>
        </p:spPr>
        <p:txBody>
          <a:bodyPr wrap="none" rtlCol="0">
            <a:spAutoFit/>
          </a:bodyPr>
          <a:lstStyle/>
          <a:p>
            <a:pPr defTabSz="685783" fontAlgn="auto">
              <a:spcBef>
                <a:spcPts val="0"/>
              </a:spcBef>
              <a:spcAft>
                <a:spcPts val="0"/>
              </a:spcAft>
            </a:pPr>
            <a:r>
              <a:rPr lang="en-US" sz="3000" dirty="0">
                <a:solidFill>
                  <a:srgbClr val="000000"/>
                </a:solidFill>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2436147"/>
            <a:ext cx="333746" cy="553998"/>
          </a:xfrm>
          <a:prstGeom prst="rect">
            <a:avLst/>
          </a:prstGeom>
          <a:noFill/>
        </p:spPr>
        <p:txBody>
          <a:bodyPr wrap="none" rtlCol="0">
            <a:spAutoFit/>
          </a:bodyPr>
          <a:lstStyle/>
          <a:p>
            <a:pPr defTabSz="685783" fontAlgn="auto">
              <a:spcBef>
                <a:spcPts val="0"/>
              </a:spcBef>
              <a:spcAft>
                <a:spcPts val="0"/>
              </a:spcAft>
            </a:pPr>
            <a:r>
              <a:rPr lang="en-US" sz="3000" dirty="0">
                <a:solidFill>
                  <a:srgbClr val="000000"/>
                </a:solidFill>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3" y="2547811"/>
            <a:ext cx="2330037" cy="830997"/>
          </a:xfrm>
          <a:prstGeom prst="rect">
            <a:avLst/>
          </a:prstGeom>
          <a:noFill/>
        </p:spPr>
        <p:txBody>
          <a:bodyPr wrap="square" rtlCol="0">
            <a:spAutoFit/>
          </a:bodyPr>
          <a:lstStyle/>
          <a:p>
            <a:pPr defTabSz="685783" fontAlgn="auto">
              <a:spcBef>
                <a:spcPts val="0"/>
              </a:spcBef>
              <a:spcAft>
                <a:spcPts val="0"/>
              </a:spcAft>
            </a:pPr>
            <a:r>
              <a:rPr lang="en-US" sz="2400" dirty="0">
                <a:solidFill>
                  <a:srgbClr val="637052"/>
                </a:solidFill>
                <a:latin typeface="Calibri" panose="020F0502020204030204"/>
                <a:cs typeface="+mn-cs"/>
              </a:rPr>
              <a:t>Output layer</a:t>
            </a:r>
          </a:p>
          <a:p>
            <a:pPr defTabSz="685783" fontAlgn="auto">
              <a:spcBef>
                <a:spcPts val="0"/>
              </a:spcBef>
              <a:spcAft>
                <a:spcPts val="0"/>
              </a:spcAft>
            </a:pPr>
            <a:r>
              <a:rPr lang="en-US" sz="2400" dirty="0">
                <a:solidFill>
                  <a:srgbClr val="637052"/>
                </a:solidFill>
                <a:latin typeface="Calibri" panose="020F0502020204030204"/>
                <a:cs typeface="+mn-cs"/>
              </a:rPr>
              <a:t>(</a:t>
            </a:r>
            <a:r>
              <a:rPr lang="en-US" sz="2400" dirty="0" err="1">
                <a:solidFill>
                  <a:srgbClr val="000000"/>
                </a:solidFill>
                <a:latin typeface="Calibri" panose="020F0502020204030204"/>
                <a:cs typeface="+mn-cs"/>
              </a:rPr>
              <a:t>softmax</a:t>
            </a:r>
            <a:r>
              <a:rPr lang="en-US" sz="2400" dirty="0">
                <a:solidFill>
                  <a:srgbClr val="000000"/>
                </a:solidFill>
                <a:latin typeface="Calibri" panose="020F0502020204030204"/>
                <a:cs typeface="+mn-cs"/>
              </a:rPr>
              <a:t> nodes)</a:t>
            </a:r>
            <a:endParaRPr lang="en-US" sz="2400" dirty="0">
              <a:solidFill>
                <a:srgbClr val="637052"/>
              </a:solidFill>
              <a:latin typeface="Calibri" panose="020F0502020204030204"/>
              <a:cs typeface="+mn-cs"/>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5" y="4991281"/>
            <a:ext cx="1528111" cy="830997"/>
          </a:xfrm>
          <a:prstGeom prst="rect">
            <a:avLst/>
          </a:prstGeom>
          <a:noFill/>
        </p:spPr>
        <p:txBody>
          <a:bodyPr wrap="none" rtlCol="0">
            <a:spAutoFit/>
          </a:bodyPr>
          <a:lstStyle/>
          <a:p>
            <a:pPr defTabSz="685783" fontAlgn="auto">
              <a:spcBef>
                <a:spcPts val="0"/>
              </a:spcBef>
              <a:spcAft>
                <a:spcPts val="0"/>
              </a:spcAft>
            </a:pPr>
            <a:r>
              <a:rPr lang="en-US" sz="2400" dirty="0">
                <a:solidFill>
                  <a:srgbClr val="637052"/>
                </a:solidFill>
                <a:latin typeface="Calibri" panose="020F0502020204030204"/>
                <a:cs typeface="+mn-cs"/>
              </a:rPr>
              <a:t>Input layer</a:t>
            </a:r>
          </a:p>
          <a:p>
            <a:pPr defTabSz="685783" fontAlgn="auto">
              <a:spcBef>
                <a:spcPts val="0"/>
              </a:spcBef>
              <a:spcAft>
                <a:spcPts val="0"/>
              </a:spcAft>
            </a:pPr>
            <a:r>
              <a:rPr lang="en-US" sz="2400" dirty="0">
                <a:solidFill>
                  <a:srgbClr val="637052"/>
                </a:solidFill>
                <a:latin typeface="Calibri" panose="020F0502020204030204"/>
                <a:cs typeface="+mn-cs"/>
              </a:rPr>
              <a:t>scalars</a:t>
            </a:r>
          </a:p>
        </p:txBody>
      </p:sp>
    </p:spTree>
    <p:extLst>
      <p:ext uri="{BB962C8B-B14F-4D97-AF65-F5344CB8AC3E}">
        <p14:creationId xmlns:p14="http://schemas.microsoft.com/office/powerpoint/2010/main" val="4145610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976953"/>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5" y="155986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385291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2724630"/>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504745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5558097"/>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7" y="5191127"/>
            <a:ext cx="1817895" cy="1095375"/>
          </a:xfrm>
          <a:prstGeom prst="rect">
            <a:avLst/>
          </a:prstGeom>
        </p:spPr>
      </p:pic>
    </p:spTree>
    <p:extLst>
      <p:ext uri="{BB962C8B-B14F-4D97-AF65-F5344CB8AC3E}">
        <p14:creationId xmlns:p14="http://schemas.microsoft.com/office/powerpoint/2010/main" val="244879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7385"/>
            <a:ext cx="7886700" cy="800100"/>
          </a:xfrm>
        </p:spPr>
        <p:txBody>
          <a:bodyPr/>
          <a:lstStyle/>
          <a:p>
            <a:r>
              <a:rPr lang="en-US" b="0" dirty="0"/>
              <a:t>Two-Layer Network with scalar output</a:t>
            </a:r>
          </a:p>
        </p:txBody>
      </p:sp>
      <p:sp>
        <p:nvSpPr>
          <p:cNvPr id="8" name="Oval 7"/>
          <p:cNvSpPr/>
          <p:nvPr/>
        </p:nvSpPr>
        <p:spPr bwMode="auto">
          <a:xfrm>
            <a:off x="4184450" y="35814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39558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sp>
        <p:nvSpPr>
          <p:cNvPr id="10" name="Oval 9"/>
          <p:cNvSpPr/>
          <p:nvPr/>
        </p:nvSpPr>
        <p:spPr bwMode="auto">
          <a:xfrm>
            <a:off x="4794050" y="17526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2" name="Oval 11"/>
          <p:cNvSpPr/>
          <p:nvPr/>
        </p:nvSpPr>
        <p:spPr bwMode="auto">
          <a:xfrm>
            <a:off x="56322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47940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cxnSp>
        <p:nvCxnSpPr>
          <p:cNvPr id="14" name="Straight Arrow Connector 13"/>
          <p:cNvCxnSpPr>
            <a:cxnSpLocks/>
            <a:stCxn id="9" idx="0"/>
            <a:endCxn id="10" idx="3"/>
          </p:cNvCxnSpPr>
          <p:nvPr/>
        </p:nvCxnSpPr>
        <p:spPr bwMode="auto">
          <a:xfrm flipV="1">
            <a:off x="4184451" y="215895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2228674"/>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2228674"/>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6" y="222867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2584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6394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50988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3727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a:stCxn id="21" idx="0"/>
          </p:cNvCxnSpPr>
          <p:nvPr/>
        </p:nvCxnSpPr>
        <p:spPr bwMode="auto">
          <a:xfrm flipV="1">
            <a:off x="2812851" y="390660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3676474"/>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3651122"/>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3676474"/>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6" y="367647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6" name="Straight Arrow Connector 45"/>
          <p:cNvCxnSpPr>
            <a:cxnSpLocks/>
            <a:stCxn id="34" idx="0"/>
            <a:endCxn id="9" idx="4"/>
          </p:cNvCxnSpPr>
          <p:nvPr/>
        </p:nvCxnSpPr>
        <p:spPr bwMode="auto">
          <a:xfrm flipH="1" flipV="1">
            <a:off x="4184450" y="3676474"/>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6" y="367647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6" y="367647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3676474"/>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3676474"/>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365760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3676474"/>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365760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1" y="367800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3676474"/>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367647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2286001"/>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931899"/>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5042656"/>
            <a:ext cx="42511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Calibri" panose="020F0502020204030204"/>
                <a:cs typeface="+mn-cs"/>
              </a:rPr>
              <a:t>x</a:t>
            </a:r>
            <a:r>
              <a:rPr lang="en-US" sz="2400" baseline="-25000" dirty="0" err="1">
                <a:solidFill>
                  <a:srgbClr val="000000"/>
                </a:solidFill>
                <a:latin typeface="Calibri" panose="020F0502020204030204"/>
                <a:cs typeface="+mn-cs"/>
              </a:rPr>
              <a:t>n</a:t>
            </a:r>
            <a:endParaRPr lang="en-US" sz="2400" baseline="-25000" dirty="0">
              <a:solidFill>
                <a:srgbClr val="000000"/>
              </a:solidFill>
              <a:latin typeface="Calibri" panose="020F0502020204030204"/>
              <a:cs typeface="+mn-cs"/>
            </a:endParaRPr>
          </a:p>
        </p:txBody>
      </p:sp>
      <p:sp>
        <p:nvSpPr>
          <p:cNvPr id="84" name="TextBox 83"/>
          <p:cNvSpPr txBox="1"/>
          <p:nvPr/>
        </p:nvSpPr>
        <p:spPr>
          <a:xfrm>
            <a:off x="2654480" y="5042656"/>
            <a:ext cx="4572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x</a:t>
            </a:r>
            <a:r>
              <a:rPr lang="en-US" sz="2400" baseline="-25000" dirty="0">
                <a:solidFill>
                  <a:srgbClr val="000000"/>
                </a:solidFill>
                <a:latin typeface="Calibri" panose="020F0502020204030204"/>
                <a:cs typeface="+mn-cs"/>
              </a:rPr>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309794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5029202"/>
            <a:ext cx="49404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931899"/>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3170989"/>
            <a:ext cx="2310652" cy="1415772"/>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hidden units</a:t>
            </a:r>
          </a:p>
          <a:p>
            <a:pPr defTabSz="685783" fontAlgn="auto">
              <a:spcBef>
                <a:spcPts val="0"/>
              </a:spcBef>
              <a:spcAft>
                <a:spcPts val="0"/>
              </a:spcAft>
            </a:pPr>
            <a:r>
              <a:rPr lang="en-US" sz="3000" dirty="0">
                <a:solidFill>
                  <a:srgbClr val="637052"/>
                </a:solidFill>
                <a:latin typeface="Calibri" panose="020F0502020204030204"/>
                <a:cs typeface="+mn-cs"/>
              </a:rPr>
              <a:t>(</a:t>
            </a:r>
            <a:r>
              <a:rPr lang="en-US" sz="3000" dirty="0" err="1">
                <a:solidFill>
                  <a:srgbClr val="000000"/>
                </a:solidFill>
                <a:latin typeface="Calibri" panose="020F0502020204030204"/>
                <a:cs typeface="+mn-cs"/>
              </a:rPr>
              <a:t>σ</a:t>
            </a:r>
            <a:r>
              <a:rPr lang="en-US" sz="3000" dirty="0">
                <a:solidFill>
                  <a:srgbClr val="000000"/>
                </a:solidFill>
                <a:latin typeface="Calibri" panose="020F0502020204030204"/>
                <a:cs typeface="+mn-cs"/>
              </a:rPr>
              <a:t> node)</a:t>
            </a:r>
            <a:endParaRPr lang="en-US" sz="3000" dirty="0">
              <a:solidFill>
                <a:srgbClr val="637052"/>
              </a:solidFill>
              <a:latin typeface="Calibri" panose="020F0502020204030204"/>
              <a:cs typeface="+mn-cs"/>
            </a:endParaRPr>
          </a:p>
          <a:p>
            <a:pPr defTabSz="685783" fontAlgn="auto">
              <a:spcBef>
                <a:spcPts val="0"/>
              </a:spcBef>
              <a:spcAft>
                <a:spcPts val="0"/>
              </a:spcAft>
            </a:pPr>
            <a:endParaRPr lang="en-US" sz="2800" dirty="0">
              <a:solidFill>
                <a:srgbClr val="637052"/>
              </a:solidFill>
              <a:latin typeface="Calibri" panose="020F0502020204030204"/>
              <a:cs typeface="+mn-cs"/>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4728453"/>
            <a:ext cx="2310652" cy="954107"/>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Input layer</a:t>
            </a:r>
          </a:p>
          <a:p>
            <a:pPr defTabSz="685783" fontAlgn="auto">
              <a:spcBef>
                <a:spcPts val="0"/>
              </a:spcBef>
              <a:spcAft>
                <a:spcPts val="0"/>
              </a:spcAft>
            </a:pPr>
            <a:r>
              <a:rPr lang="en-US" sz="2800" dirty="0">
                <a:solidFill>
                  <a:srgbClr val="637052"/>
                </a:solidFill>
                <a:latin typeface="Calibri" panose="020F0502020204030204"/>
                <a:cs typeface="+mn-cs"/>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4" y="1834388"/>
            <a:ext cx="2071739" cy="953466"/>
          </a:xfrm>
          <a:prstGeom prst="rect">
            <a:avLst/>
          </a:prstGeom>
          <a:noFill/>
        </p:spPr>
        <p:txBody>
          <a:bodyPr wrap="square" rtlCol="0">
            <a:spAutoFit/>
          </a:bodyPr>
          <a:lstStyle/>
          <a:p>
            <a:pPr defTabSz="685783" fontAlgn="auto">
              <a:spcBef>
                <a:spcPts val="0"/>
              </a:spcBef>
              <a:spcAft>
                <a:spcPts val="0"/>
              </a:spcAft>
            </a:pPr>
            <a:r>
              <a:rPr lang="en-US" sz="2798" dirty="0">
                <a:solidFill>
                  <a:srgbClr val="637052"/>
                </a:solidFill>
                <a:latin typeface="Calibri" panose="020F0502020204030204"/>
                <a:cs typeface="+mn-cs"/>
              </a:rPr>
              <a:t>Output layer</a:t>
            </a:r>
          </a:p>
          <a:p>
            <a:pPr defTabSz="685783" fontAlgn="auto">
              <a:spcBef>
                <a:spcPts val="0"/>
              </a:spcBef>
              <a:spcAft>
                <a:spcPts val="0"/>
              </a:spcAft>
            </a:pPr>
            <a:r>
              <a:rPr lang="en-US" sz="2798" dirty="0">
                <a:solidFill>
                  <a:srgbClr val="637052"/>
                </a:solidFill>
                <a:latin typeface="Calibri" panose="020F0502020204030204"/>
                <a:cs typeface="+mn-cs"/>
              </a:rPr>
              <a:t>(</a:t>
            </a:r>
            <a:r>
              <a:rPr lang="en-US" sz="2798" dirty="0" err="1">
                <a:solidFill>
                  <a:srgbClr val="000000"/>
                </a:solidFill>
                <a:latin typeface="Calibri" panose="020F0502020204030204"/>
                <a:cs typeface="+mn-cs"/>
              </a:rPr>
              <a:t>σ</a:t>
            </a:r>
            <a:r>
              <a:rPr lang="en-US" sz="2798" dirty="0">
                <a:solidFill>
                  <a:srgbClr val="000000"/>
                </a:solidFill>
                <a:latin typeface="Calibri" panose="020F0502020204030204"/>
                <a:cs typeface="+mn-cs"/>
              </a:rPr>
              <a:t> node)</a:t>
            </a:r>
            <a:endParaRPr lang="en-US" sz="2798" dirty="0">
              <a:solidFill>
                <a:srgbClr val="637052"/>
              </a:solidFill>
              <a:latin typeface="Calibri" panose="020F0502020204030204"/>
              <a:cs typeface="+mn-cs"/>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5052052"/>
            <a:ext cx="26962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Times New Roman" panose="02020603050405020304" pitchFamily="18" charset="0"/>
                <a:cs typeface="Times New Roman" panose="02020603050405020304" pitchFamily="18" charset="0"/>
              </a:rPr>
              <a:t>i</a:t>
            </a: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3141221"/>
            <a:ext cx="26962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6" y="3299834"/>
            <a:ext cx="1001759" cy="600164"/>
          </a:xfrm>
          <a:prstGeom prst="rect">
            <a:avLst/>
          </a:prstGeom>
          <a:noFill/>
        </p:spPr>
        <p:txBody>
          <a:bodyPr wrap="square" rtlCol="0">
            <a:spAutoFit/>
          </a:bodyPr>
          <a:lstStyle/>
          <a:p>
            <a:pPr defTabSz="685783" fontAlgn="auto">
              <a:spcBef>
                <a:spcPts val="0"/>
              </a:spcBef>
              <a:spcAft>
                <a:spcPts val="0"/>
              </a:spcAft>
            </a:pPr>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3804153"/>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989837"/>
            <a:ext cx="2310652" cy="523220"/>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1711682"/>
            <a:ext cx="2310652" cy="523220"/>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1" y="2171102"/>
                <a:ext cx="1246303" cy="461665"/>
              </a:xfrm>
              <a:prstGeom prst="rect">
                <a:avLst/>
              </a:prstGeom>
              <a:noFill/>
            </p:spPr>
            <p:txBody>
              <a:bodyPr wrap="non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3000">
                          <a:solidFill>
                            <a:srgbClr val="000000"/>
                          </a:solidFill>
                          <a:latin typeface="Cambria Math" panose="02040503050406030204" pitchFamily="18" charset="0"/>
                          <a:cs typeface="+mn-cs"/>
                        </a:rPr>
                        <m:t>z</m:t>
                      </m:r>
                      <m:r>
                        <a:rPr lang="en-US" sz="3000" i="1">
                          <a:solidFill>
                            <a:srgbClr val="000000"/>
                          </a:solidFill>
                          <a:latin typeface="Cambria Math" panose="02040503050406030204" pitchFamily="18" charset="0"/>
                          <a:cs typeface="+mn-cs"/>
                        </a:rPr>
                        <m:t>=</m:t>
                      </m:r>
                      <m:r>
                        <a:rPr lang="en-US" sz="3000" i="1">
                          <a:solidFill>
                            <a:srgbClr val="000000"/>
                          </a:solidFill>
                          <a:latin typeface="Cambria Math" panose="02040503050406030204" pitchFamily="18" charset="0"/>
                          <a:cs typeface="+mn-cs"/>
                        </a:rPr>
                        <m:t>𝑈</m:t>
                      </m:r>
                      <m:r>
                        <a:rPr lang="en-US" sz="3000" i="1">
                          <a:solidFill>
                            <a:srgbClr val="000000"/>
                          </a:solidFill>
                          <a:latin typeface="Cambria Math" panose="02040503050406030204" pitchFamily="18" charset="0"/>
                          <a:cs typeface="+mn-cs"/>
                        </a:rPr>
                        <m:t>h</m:t>
                      </m:r>
                    </m:oMath>
                  </m:oMathPara>
                </a14:m>
                <a:endParaRPr lang="en-US" sz="3000" dirty="0">
                  <a:solidFill>
                    <a:srgbClr val="000000"/>
                  </a:solidFill>
                  <a:latin typeface="Calibri" panose="020F0502020204030204"/>
                  <a:cs typeface="+mn-cs"/>
                </a:endParaRPr>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1" y="2171102"/>
                <a:ext cx="1246303" cy="461665"/>
              </a:xfrm>
              <a:prstGeom prst="rect">
                <a:avLst/>
              </a:prstGeom>
              <a:blipFill>
                <a:blip r:embed="rId4"/>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6" y="1742931"/>
                <a:ext cx="1555619" cy="461665"/>
              </a:xfrm>
              <a:prstGeom prst="rect">
                <a:avLst/>
              </a:prstGeom>
              <a:noFill/>
            </p:spPr>
            <p:txBody>
              <a:bodyPr wrap="non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000" i="1">
                          <a:solidFill>
                            <a:srgbClr val="000000"/>
                          </a:solidFill>
                          <a:latin typeface="Cambria Math" panose="02040503050406030204" pitchFamily="18" charset="0"/>
                          <a:cs typeface="+mn-cs"/>
                        </a:rPr>
                        <m:t>𝑦</m:t>
                      </m:r>
                      <m:r>
                        <a:rPr lang="en-US" sz="3000" i="1">
                          <a:solidFill>
                            <a:srgbClr val="000000"/>
                          </a:solidFill>
                          <a:latin typeface="Cambria Math" panose="02040503050406030204" pitchFamily="18" charset="0"/>
                          <a:cs typeface="+mn-cs"/>
                        </a:rPr>
                        <m:t>=</m:t>
                      </m:r>
                      <m:r>
                        <a:rPr lang="en-US" sz="3000" i="1">
                          <a:solidFill>
                            <a:srgbClr val="000000"/>
                          </a:solidFill>
                          <a:latin typeface="Cambria Math" panose="02040503050406030204" pitchFamily="18" charset="0"/>
                          <a:ea typeface="Cambria Math" panose="02040503050406030204" pitchFamily="18" charset="0"/>
                          <a:cs typeface="+mn-cs"/>
                        </a:rPr>
                        <m:t>𝜎</m:t>
                      </m:r>
                      <m:r>
                        <a:rPr lang="en-US" sz="3000" i="1">
                          <a:solidFill>
                            <a:srgbClr val="000000"/>
                          </a:solidFill>
                          <a:latin typeface="Cambria Math" panose="02040503050406030204" pitchFamily="18" charset="0"/>
                          <a:ea typeface="Cambria Math" panose="02040503050406030204" pitchFamily="18" charset="0"/>
                          <a:cs typeface="+mn-cs"/>
                        </a:rPr>
                        <m:t>(</m:t>
                      </m:r>
                      <m:r>
                        <a:rPr lang="en-US" sz="3000" i="1">
                          <a:solidFill>
                            <a:srgbClr val="000000"/>
                          </a:solidFill>
                          <a:latin typeface="Cambria Math" panose="02040503050406030204" pitchFamily="18" charset="0"/>
                          <a:ea typeface="Cambria Math" panose="02040503050406030204" pitchFamily="18" charset="0"/>
                          <a:cs typeface="+mn-cs"/>
                        </a:rPr>
                        <m:t>𝑧</m:t>
                      </m:r>
                      <m:r>
                        <a:rPr lang="en-US" sz="3000" i="1">
                          <a:solidFill>
                            <a:srgbClr val="000000"/>
                          </a:solidFill>
                          <a:latin typeface="Cambria Math" panose="02040503050406030204" pitchFamily="18" charset="0"/>
                          <a:ea typeface="Cambria Math" panose="02040503050406030204" pitchFamily="18" charset="0"/>
                          <a:cs typeface="+mn-cs"/>
                        </a:rPr>
                        <m:t>)</m:t>
                      </m:r>
                    </m:oMath>
                  </m:oMathPara>
                </a14:m>
                <a:endParaRPr lang="en-US" sz="3000" dirty="0">
                  <a:solidFill>
                    <a:srgbClr val="000000"/>
                  </a:solidFill>
                  <a:latin typeface="Calibri" panose="020F0502020204030204"/>
                  <a:cs typeface="+mn-cs"/>
                </a:endParaRPr>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6" y="1742931"/>
                <a:ext cx="1555619" cy="461665"/>
              </a:xfrm>
              <a:prstGeom prst="rect">
                <a:avLst/>
              </a:prstGeom>
              <a:blipFill>
                <a:blip r:embed="rId5"/>
                <a:stretch>
                  <a:fillRect/>
                </a:stretch>
              </a:blipFill>
            </p:spPr>
            <p:txBody>
              <a:bodyPr/>
              <a:lstStyle/>
              <a:p>
                <a:r>
                  <a:rPr lang="ar-SA">
                    <a:noFill/>
                  </a:rPr>
                  <a:t> </a:t>
                </a:r>
              </a:p>
            </p:txBody>
          </p:sp>
        </mc:Fallback>
      </mc:AlternateContent>
    </p:spTree>
    <p:extLst>
      <p:ext uri="{BB962C8B-B14F-4D97-AF65-F5344CB8AC3E}">
        <p14:creationId xmlns:p14="http://schemas.microsoft.com/office/powerpoint/2010/main" val="68602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738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35814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39558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sp>
        <p:nvSpPr>
          <p:cNvPr id="10" name="Oval 9"/>
          <p:cNvSpPr/>
          <p:nvPr/>
        </p:nvSpPr>
        <p:spPr bwMode="auto">
          <a:xfrm>
            <a:off x="4305574" y="1763555"/>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2" name="Oval 11"/>
          <p:cNvSpPr/>
          <p:nvPr/>
        </p:nvSpPr>
        <p:spPr bwMode="auto">
          <a:xfrm>
            <a:off x="56322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4794050" y="32004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4" name="Straight Arrow Connector 13"/>
          <p:cNvCxnSpPr>
            <a:cxnSpLocks/>
            <a:stCxn id="9" idx="0"/>
            <a:endCxn id="10" idx="3"/>
          </p:cNvCxnSpPr>
          <p:nvPr/>
        </p:nvCxnSpPr>
        <p:spPr bwMode="auto">
          <a:xfrm flipV="1">
            <a:off x="4184451" y="216990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2239626"/>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2239626"/>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6" y="223962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2584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6394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50988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37272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a:stCxn id="21" idx="0"/>
          </p:cNvCxnSpPr>
          <p:nvPr/>
        </p:nvCxnSpPr>
        <p:spPr bwMode="auto">
          <a:xfrm flipV="1">
            <a:off x="2812851" y="390660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3676474"/>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3651122"/>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3676474"/>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6" y="367647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6" name="Straight Arrow Connector 45"/>
          <p:cNvCxnSpPr>
            <a:cxnSpLocks/>
            <a:stCxn id="34" idx="0"/>
            <a:endCxn id="9" idx="4"/>
          </p:cNvCxnSpPr>
          <p:nvPr/>
        </p:nvCxnSpPr>
        <p:spPr bwMode="auto">
          <a:xfrm flipH="1" flipV="1">
            <a:off x="4184450" y="3676474"/>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6" y="367647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6" y="367647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3676474"/>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3676474"/>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365760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3676474"/>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365760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1" y="367800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3676474"/>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367647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2286001"/>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962401"/>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5042656"/>
            <a:ext cx="42511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Calibri" panose="020F0502020204030204"/>
                <a:cs typeface="+mn-cs"/>
              </a:rPr>
              <a:t>x</a:t>
            </a:r>
            <a:r>
              <a:rPr lang="en-US" sz="2400" baseline="-25000" dirty="0" err="1">
                <a:solidFill>
                  <a:srgbClr val="000000"/>
                </a:solidFill>
                <a:latin typeface="Calibri" panose="020F0502020204030204"/>
                <a:cs typeface="+mn-cs"/>
              </a:rPr>
              <a:t>n</a:t>
            </a:r>
            <a:endParaRPr lang="en-US" sz="2400" baseline="-25000" dirty="0">
              <a:solidFill>
                <a:srgbClr val="000000"/>
              </a:solidFill>
              <a:latin typeface="Calibri" panose="020F0502020204030204"/>
              <a:cs typeface="+mn-cs"/>
            </a:endParaRPr>
          </a:p>
        </p:txBody>
      </p:sp>
      <p:sp>
        <p:nvSpPr>
          <p:cNvPr id="84" name="TextBox 83"/>
          <p:cNvSpPr txBox="1"/>
          <p:nvPr/>
        </p:nvSpPr>
        <p:spPr>
          <a:xfrm>
            <a:off x="2654480" y="5042656"/>
            <a:ext cx="4572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x</a:t>
            </a:r>
            <a:r>
              <a:rPr lang="en-US" sz="2400" baseline="-25000" dirty="0">
                <a:solidFill>
                  <a:srgbClr val="000000"/>
                </a:solidFill>
                <a:latin typeface="Calibri" panose="020F0502020204030204"/>
                <a:cs typeface="+mn-cs"/>
              </a:rPr>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309794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5029202"/>
            <a:ext cx="49404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931899"/>
            <a:ext cx="457200"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3170989"/>
            <a:ext cx="2310652" cy="1415772"/>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hidden units</a:t>
            </a:r>
          </a:p>
          <a:p>
            <a:pPr defTabSz="685783" fontAlgn="auto">
              <a:spcBef>
                <a:spcPts val="0"/>
              </a:spcBef>
              <a:spcAft>
                <a:spcPts val="0"/>
              </a:spcAft>
            </a:pPr>
            <a:r>
              <a:rPr lang="en-US" sz="3000" dirty="0">
                <a:solidFill>
                  <a:srgbClr val="637052"/>
                </a:solidFill>
                <a:latin typeface="Calibri" panose="020F0502020204030204"/>
                <a:cs typeface="+mn-cs"/>
              </a:rPr>
              <a:t>(</a:t>
            </a:r>
            <a:r>
              <a:rPr lang="en-US" sz="3000" dirty="0" err="1">
                <a:solidFill>
                  <a:srgbClr val="000000"/>
                </a:solidFill>
                <a:latin typeface="Calibri" panose="020F0502020204030204"/>
                <a:cs typeface="+mn-cs"/>
              </a:rPr>
              <a:t>σ</a:t>
            </a:r>
            <a:r>
              <a:rPr lang="en-US" sz="3000" dirty="0">
                <a:solidFill>
                  <a:srgbClr val="000000"/>
                </a:solidFill>
                <a:latin typeface="Calibri" panose="020F0502020204030204"/>
                <a:cs typeface="+mn-cs"/>
              </a:rPr>
              <a:t> node)</a:t>
            </a:r>
            <a:endParaRPr lang="en-US" sz="3000" dirty="0">
              <a:solidFill>
                <a:srgbClr val="637052"/>
              </a:solidFill>
              <a:latin typeface="Calibri" panose="020F0502020204030204"/>
              <a:cs typeface="+mn-cs"/>
            </a:endParaRPr>
          </a:p>
          <a:p>
            <a:pPr defTabSz="685783" fontAlgn="auto">
              <a:spcBef>
                <a:spcPts val="0"/>
              </a:spcBef>
              <a:spcAft>
                <a:spcPts val="0"/>
              </a:spcAft>
            </a:pPr>
            <a:endParaRPr lang="en-US" sz="2800" dirty="0">
              <a:solidFill>
                <a:srgbClr val="637052"/>
              </a:solidFill>
              <a:latin typeface="Calibri" panose="020F0502020204030204"/>
              <a:cs typeface="+mn-cs"/>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4728453"/>
            <a:ext cx="2310652" cy="954107"/>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Input layer</a:t>
            </a:r>
          </a:p>
          <a:p>
            <a:pPr defTabSz="685783" fontAlgn="auto">
              <a:spcBef>
                <a:spcPts val="0"/>
              </a:spcBef>
              <a:spcAft>
                <a:spcPts val="0"/>
              </a:spcAft>
            </a:pPr>
            <a:r>
              <a:rPr lang="en-US" sz="2800" dirty="0">
                <a:solidFill>
                  <a:srgbClr val="637052"/>
                </a:solidFill>
                <a:latin typeface="Calibri" panose="020F0502020204030204"/>
                <a:cs typeface="+mn-cs"/>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4" y="1834388"/>
            <a:ext cx="2071739" cy="953466"/>
          </a:xfrm>
          <a:prstGeom prst="rect">
            <a:avLst/>
          </a:prstGeom>
          <a:noFill/>
        </p:spPr>
        <p:txBody>
          <a:bodyPr wrap="square" rtlCol="0">
            <a:spAutoFit/>
          </a:bodyPr>
          <a:lstStyle/>
          <a:p>
            <a:pPr defTabSz="685783" fontAlgn="auto">
              <a:spcBef>
                <a:spcPts val="0"/>
              </a:spcBef>
              <a:spcAft>
                <a:spcPts val="0"/>
              </a:spcAft>
            </a:pPr>
            <a:r>
              <a:rPr lang="en-US" sz="2798" dirty="0">
                <a:solidFill>
                  <a:srgbClr val="637052"/>
                </a:solidFill>
                <a:latin typeface="Calibri" panose="020F0502020204030204"/>
                <a:cs typeface="+mn-cs"/>
              </a:rPr>
              <a:t>Output layer</a:t>
            </a:r>
          </a:p>
          <a:p>
            <a:pPr defTabSz="685783" fontAlgn="auto">
              <a:spcBef>
                <a:spcPts val="0"/>
              </a:spcBef>
              <a:spcAft>
                <a:spcPts val="0"/>
              </a:spcAft>
            </a:pPr>
            <a:r>
              <a:rPr lang="en-US" sz="2798" dirty="0">
                <a:solidFill>
                  <a:srgbClr val="637052"/>
                </a:solidFill>
                <a:latin typeface="Calibri" panose="020F0502020204030204"/>
                <a:cs typeface="+mn-cs"/>
              </a:rPr>
              <a:t>(</a:t>
            </a:r>
            <a:r>
              <a:rPr lang="en-US" sz="2798" dirty="0" err="1">
                <a:solidFill>
                  <a:srgbClr val="000000"/>
                </a:solidFill>
                <a:latin typeface="Calibri" panose="020F0502020204030204"/>
                <a:cs typeface="+mn-cs"/>
              </a:rPr>
              <a:t>σ</a:t>
            </a:r>
            <a:r>
              <a:rPr lang="en-US" sz="2798" dirty="0">
                <a:solidFill>
                  <a:srgbClr val="000000"/>
                </a:solidFill>
                <a:latin typeface="Calibri" panose="020F0502020204030204"/>
                <a:cs typeface="+mn-cs"/>
              </a:rPr>
              <a:t> node)</a:t>
            </a:r>
            <a:endParaRPr lang="en-US" sz="2798" dirty="0">
              <a:solidFill>
                <a:srgbClr val="637052"/>
              </a:solidFill>
              <a:latin typeface="Calibri" panose="020F0502020204030204"/>
              <a:cs typeface="+mn-cs"/>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2" y="3804154"/>
            <a:ext cx="954107" cy="404085"/>
          </a:xfrm>
          <a:prstGeom prst="rect">
            <a:avLst/>
          </a:prstGeom>
          <a:noFill/>
        </p:spPr>
        <p:txBody>
          <a:bodyPr wrap="none" rtlCol="0">
            <a:spAutoFit/>
          </a:bodyPr>
          <a:lstStyle/>
          <a:p>
            <a:pPr defTabSz="685783" fontAlgn="auto">
              <a:spcBef>
                <a:spcPts val="0"/>
              </a:spcBef>
              <a:spcAft>
                <a:spcPts val="0"/>
              </a:spcAft>
            </a:pPr>
            <a:r>
              <a:rPr lang="en-US" sz="1013" dirty="0">
                <a:solidFill>
                  <a:srgbClr val="000000"/>
                </a:solidFill>
                <a:latin typeface="Calibri" panose="020F0502020204030204"/>
                <a:cs typeface="+mn-cs"/>
              </a:rPr>
              <a:t>Could be </a:t>
            </a:r>
            <a:r>
              <a:rPr lang="en-US" sz="1013" dirty="0" err="1">
                <a:solidFill>
                  <a:srgbClr val="000000"/>
                </a:solidFill>
                <a:latin typeface="Calibri" panose="020F0502020204030204"/>
                <a:cs typeface="+mn-cs"/>
              </a:rPr>
              <a:t>ReLU</a:t>
            </a:r>
            <a:endParaRPr lang="en-US" sz="1013" dirty="0">
              <a:solidFill>
                <a:srgbClr val="000000"/>
              </a:solidFill>
              <a:latin typeface="Calibri" panose="020F0502020204030204"/>
              <a:cs typeface="+mn-cs"/>
            </a:endParaRPr>
          </a:p>
          <a:p>
            <a:pPr defTabSz="685783" fontAlgn="auto">
              <a:spcBef>
                <a:spcPts val="0"/>
              </a:spcBef>
              <a:spcAft>
                <a:spcPts val="0"/>
              </a:spcAft>
            </a:pPr>
            <a:r>
              <a:rPr lang="en-US" sz="1013" dirty="0">
                <a:solidFill>
                  <a:srgbClr val="000000"/>
                </a:solidFill>
                <a:latin typeface="Calibri" panose="020F0502020204030204"/>
                <a:cs typeface="+mn-cs"/>
              </a:rPr>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2345158"/>
            <a:ext cx="2310652" cy="523220"/>
          </a:xfrm>
          <a:prstGeom prst="rect">
            <a:avLst/>
          </a:prstGeom>
        </p:spPr>
        <p:txBody>
          <a:bodyPr wrap="square">
            <a:spAutoFit/>
          </a:bodyPr>
          <a:lstStyle/>
          <a:p>
            <a:pPr defTabSz="685783" fontAlgn="auto">
              <a:spcBef>
                <a:spcPts val="0"/>
              </a:spcBef>
              <a:spcAft>
                <a:spcPts val="0"/>
              </a:spcAft>
            </a:pPr>
            <a:r>
              <a:rPr lang="en-US" sz="2800" dirty="0">
                <a:solidFill>
                  <a:srgbClr val="637052"/>
                </a:solidFill>
                <a:latin typeface="Calibri" panose="020F0502020204030204"/>
                <a:cs typeface="+mn-cs"/>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1" y="2171102"/>
                <a:ext cx="1246303" cy="461665"/>
              </a:xfrm>
              <a:prstGeom prst="rect">
                <a:avLst/>
              </a:prstGeom>
              <a:noFill/>
            </p:spPr>
            <p:txBody>
              <a:bodyPr wrap="non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3000">
                          <a:solidFill>
                            <a:srgbClr val="000000"/>
                          </a:solidFill>
                          <a:latin typeface="Cambria Math" panose="02040503050406030204" pitchFamily="18" charset="0"/>
                          <a:cs typeface="+mn-cs"/>
                        </a:rPr>
                        <m:t>z</m:t>
                      </m:r>
                      <m:r>
                        <a:rPr lang="en-US" sz="3000" i="1">
                          <a:solidFill>
                            <a:srgbClr val="000000"/>
                          </a:solidFill>
                          <a:latin typeface="Cambria Math" panose="02040503050406030204" pitchFamily="18" charset="0"/>
                          <a:cs typeface="+mn-cs"/>
                        </a:rPr>
                        <m:t>=</m:t>
                      </m:r>
                      <m:r>
                        <a:rPr lang="en-US" sz="3000" i="1">
                          <a:solidFill>
                            <a:srgbClr val="000000"/>
                          </a:solidFill>
                          <a:latin typeface="Cambria Math" panose="02040503050406030204" pitchFamily="18" charset="0"/>
                          <a:cs typeface="+mn-cs"/>
                        </a:rPr>
                        <m:t>𝑈</m:t>
                      </m:r>
                      <m:r>
                        <a:rPr lang="en-US" sz="3000" i="1">
                          <a:solidFill>
                            <a:srgbClr val="000000"/>
                          </a:solidFill>
                          <a:latin typeface="Cambria Math" panose="02040503050406030204" pitchFamily="18" charset="0"/>
                          <a:cs typeface="+mn-cs"/>
                        </a:rPr>
                        <m:t>h</m:t>
                      </m:r>
                    </m:oMath>
                  </m:oMathPara>
                </a14:m>
                <a:endParaRPr lang="en-US" sz="3000" dirty="0">
                  <a:solidFill>
                    <a:srgbClr val="000000"/>
                  </a:solidFill>
                  <a:latin typeface="Calibri" panose="020F0502020204030204"/>
                  <a:cs typeface="+mn-cs"/>
                </a:endParaRPr>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1" y="2171102"/>
                <a:ext cx="1246303" cy="461665"/>
              </a:xfrm>
              <a:prstGeom prst="rect">
                <a:avLst/>
              </a:prstGeom>
              <a:blipFill>
                <a:blip r:embed="rId4"/>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1742931"/>
                <a:ext cx="2631490" cy="461665"/>
              </a:xfrm>
              <a:prstGeom prst="rect">
                <a:avLst/>
              </a:prstGeom>
              <a:noFill/>
            </p:spPr>
            <p:txBody>
              <a:bodyPr wrap="non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3000" i="1">
                          <a:solidFill>
                            <a:srgbClr val="000000"/>
                          </a:solidFill>
                          <a:latin typeface="Cambria Math" panose="02040503050406030204" pitchFamily="18" charset="0"/>
                          <a:cs typeface="+mn-cs"/>
                        </a:rPr>
                        <m:t>𝑦</m:t>
                      </m:r>
                      <m:r>
                        <a:rPr lang="en-US" sz="3000" i="1">
                          <a:solidFill>
                            <a:srgbClr val="000000"/>
                          </a:solidFill>
                          <a:latin typeface="Cambria Math" panose="02040503050406030204" pitchFamily="18" charset="0"/>
                          <a:cs typeface="+mn-cs"/>
                        </a:rPr>
                        <m:t>=</m:t>
                      </m:r>
                      <m:r>
                        <m:rPr>
                          <m:nor/>
                        </m:rPr>
                        <a:rPr lang="en-US" sz="3000">
                          <a:solidFill>
                            <a:srgbClr val="000000"/>
                          </a:solidFill>
                          <a:latin typeface="Cambria Math" panose="02040503050406030204" pitchFamily="18" charset="0"/>
                          <a:cs typeface="+mn-cs"/>
                        </a:rPr>
                        <m:t>softmax</m:t>
                      </m:r>
                      <m:r>
                        <a:rPr lang="en-US" sz="3000" i="1">
                          <a:solidFill>
                            <a:srgbClr val="000000"/>
                          </a:solidFill>
                          <a:latin typeface="Cambria Math" panose="02040503050406030204" pitchFamily="18" charset="0"/>
                          <a:ea typeface="Cambria Math" panose="02040503050406030204" pitchFamily="18" charset="0"/>
                          <a:cs typeface="+mn-cs"/>
                        </a:rPr>
                        <m:t>(</m:t>
                      </m:r>
                      <m:r>
                        <a:rPr lang="en-US" sz="3000" i="1">
                          <a:solidFill>
                            <a:srgbClr val="000000"/>
                          </a:solidFill>
                          <a:latin typeface="Cambria Math" panose="02040503050406030204" pitchFamily="18" charset="0"/>
                          <a:ea typeface="Cambria Math" panose="02040503050406030204" pitchFamily="18" charset="0"/>
                          <a:cs typeface="+mn-cs"/>
                        </a:rPr>
                        <m:t>𝑧</m:t>
                      </m:r>
                      <m:r>
                        <a:rPr lang="en-US" sz="3000" i="1">
                          <a:solidFill>
                            <a:srgbClr val="000000"/>
                          </a:solidFill>
                          <a:latin typeface="Cambria Math" panose="02040503050406030204" pitchFamily="18" charset="0"/>
                          <a:ea typeface="Cambria Math" panose="02040503050406030204" pitchFamily="18" charset="0"/>
                          <a:cs typeface="+mn-cs"/>
                        </a:rPr>
                        <m:t>)</m:t>
                      </m:r>
                    </m:oMath>
                  </m:oMathPara>
                </a14:m>
                <a:endParaRPr lang="en-US" sz="3000" dirty="0">
                  <a:solidFill>
                    <a:srgbClr val="000000"/>
                  </a:solidFill>
                  <a:latin typeface="Calibri" panose="020F0502020204030204"/>
                  <a:cs typeface="+mn-cs"/>
                </a:endParaRPr>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1742931"/>
                <a:ext cx="2631490" cy="461665"/>
              </a:xfrm>
              <a:prstGeom prst="rect">
                <a:avLst/>
              </a:prstGeom>
              <a:blipFill>
                <a:blip r:embed="rId5"/>
                <a:stretch>
                  <a:fillRect/>
                </a:stretch>
              </a:blipFill>
            </p:spPr>
            <p:txBody>
              <a:bodyPr/>
              <a:lstStyle/>
              <a:p>
                <a:r>
                  <a:rPr lang="ar-SA">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1788849"/>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2264920"/>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2264920"/>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6" y="226491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9647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7385"/>
            <a:ext cx="7886700" cy="800100"/>
          </a:xfrm>
        </p:spPr>
        <p:txBody>
          <a:bodyPr/>
          <a:lstStyle/>
          <a:p>
            <a:r>
              <a:rPr lang="en-US" b="0" dirty="0"/>
              <a:t>Multi-layer Notation</a:t>
            </a:r>
          </a:p>
        </p:txBody>
      </p:sp>
      <p:sp>
        <p:nvSpPr>
          <p:cNvPr id="8" name="Oval 7"/>
          <p:cNvSpPr/>
          <p:nvPr/>
        </p:nvSpPr>
        <p:spPr bwMode="auto">
          <a:xfrm>
            <a:off x="2230378" y="380974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2001778" y="34287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sp>
        <p:nvSpPr>
          <p:cNvPr id="10" name="Oval 9"/>
          <p:cNvSpPr/>
          <p:nvPr/>
        </p:nvSpPr>
        <p:spPr bwMode="auto">
          <a:xfrm>
            <a:off x="2839978" y="19809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2" name="Oval 11"/>
          <p:cNvSpPr/>
          <p:nvPr/>
        </p:nvSpPr>
        <p:spPr bwMode="auto">
          <a:xfrm>
            <a:off x="3678178" y="34287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2839978" y="34287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cxnSp>
        <p:nvCxnSpPr>
          <p:cNvPr id="14" name="Straight Arrow Connector 13"/>
          <p:cNvCxnSpPr>
            <a:cxnSpLocks/>
            <a:stCxn id="9" idx="0"/>
            <a:endCxn id="10" idx="3"/>
          </p:cNvCxnSpPr>
          <p:nvPr/>
        </p:nvCxnSpPr>
        <p:spPr bwMode="auto">
          <a:xfrm flipV="1">
            <a:off x="2230379" y="238729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245701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245701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4" y="245701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563854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630178" y="52575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4440178" y="52575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3144778" y="52575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1773178" y="52575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a:stCxn id="21" idx="0"/>
          </p:cNvCxnSpPr>
          <p:nvPr/>
        </p:nvCxnSpPr>
        <p:spPr bwMode="auto">
          <a:xfrm flipV="1">
            <a:off x="858778" y="413494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90481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87946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90481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4" y="390481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525754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6" name="Straight Arrow Connector 45"/>
          <p:cNvCxnSpPr>
            <a:cxnSpLocks/>
            <a:stCxn id="34" idx="0"/>
            <a:endCxn id="9" idx="4"/>
          </p:cNvCxnSpPr>
          <p:nvPr/>
        </p:nvCxnSpPr>
        <p:spPr bwMode="auto">
          <a:xfrm flipH="1" flipV="1">
            <a:off x="2230378" y="390481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4" y="390481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90481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90481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90481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88594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90481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88594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9" y="390634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90481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1" y="4031961"/>
            <a:ext cx="1126483"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5270995"/>
            <a:ext cx="42511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Calibri" panose="020F0502020204030204"/>
                <a:cs typeface="+mn-cs"/>
              </a:rPr>
              <a:t>x</a:t>
            </a:r>
            <a:r>
              <a:rPr lang="en-US" sz="2400" baseline="-25000" dirty="0" err="1">
                <a:solidFill>
                  <a:srgbClr val="000000"/>
                </a:solidFill>
                <a:latin typeface="Calibri" panose="020F0502020204030204"/>
                <a:cs typeface="+mn-cs"/>
              </a:rPr>
              <a:t>n</a:t>
            </a:r>
            <a:endParaRPr lang="en-US" sz="2400" baseline="-25000" dirty="0">
              <a:solidFill>
                <a:srgbClr val="000000"/>
              </a:solidFill>
              <a:latin typeface="Calibri" panose="020F0502020204030204"/>
              <a:cs typeface="+mn-cs"/>
            </a:endParaRPr>
          </a:p>
        </p:txBody>
      </p:sp>
      <p:sp>
        <p:nvSpPr>
          <p:cNvPr id="84" name="TextBox 83"/>
          <p:cNvSpPr txBox="1"/>
          <p:nvPr/>
        </p:nvSpPr>
        <p:spPr>
          <a:xfrm>
            <a:off x="700408" y="5270995"/>
            <a:ext cx="4572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x</a:t>
            </a:r>
            <a:r>
              <a:rPr lang="en-US" sz="2400" baseline="-25000" dirty="0">
                <a:solidFill>
                  <a:srgbClr val="000000"/>
                </a:solidFill>
                <a:latin typeface="Calibri" panose="020F0502020204030204"/>
                <a:cs typeface="+mn-cs"/>
              </a:rPr>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5257541"/>
            <a:ext cx="49404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4057651"/>
            <a:ext cx="1220126"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5280391"/>
            <a:ext cx="269626" cy="461665"/>
          </a:xfrm>
          <a:prstGeom prst="rect">
            <a:avLst/>
          </a:prstGeom>
          <a:noFill/>
        </p:spPr>
        <p:txBody>
          <a:bodyPr wrap="none" rtlCol="0">
            <a:spAutoFit/>
          </a:bodyPr>
          <a:lstStyle/>
          <a:p>
            <a:pPr defTabSz="685783" fontAlgn="auto">
              <a:spcBef>
                <a:spcPts val="0"/>
              </a:spcBef>
              <a:spcAft>
                <a:spcPts val="0"/>
              </a:spcAft>
            </a:pPr>
            <a:r>
              <a:rPr lang="en-US" sz="2400" dirty="0" err="1">
                <a:solidFill>
                  <a:srgbClr val="000000"/>
                </a:solidFill>
                <a:latin typeface="Times New Roman" panose="02020603050405020304" pitchFamily="18" charset="0"/>
                <a:cs typeface="Times New Roman" panose="02020603050405020304" pitchFamily="18" charset="0"/>
              </a:rPr>
              <a:t>i</a:t>
            </a: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3369560"/>
            <a:ext cx="26962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392181" y="2426889"/>
            <a:ext cx="999844"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2563763"/>
            <a:ext cx="1220126" cy="600164"/>
          </a:xfrm>
          <a:prstGeom prst="rect">
            <a:avLst/>
          </a:prstGeom>
          <a:noFill/>
        </p:spPr>
        <p:txBody>
          <a:bodyPr wrap="square" rtlCol="0">
            <a:spAutoFit/>
          </a:bodyPr>
          <a:lstStyle/>
          <a:p>
            <a:pPr defTabSz="685783" fontAlgn="auto">
              <a:spcBef>
                <a:spcPts val="0"/>
              </a:spcBef>
              <a:spcAft>
                <a:spcPts val="0"/>
              </a:spcAft>
            </a:pPr>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1" y="3949669"/>
                <a:ext cx="2698111" cy="429285"/>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𝑧</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1</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𝑊</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1</m:t>
                          </m:r>
                          <m:r>
                            <a:rPr lang="en-US" sz="2100" i="1">
                              <a:solidFill>
                                <a:srgbClr val="000000"/>
                              </a:solidFill>
                              <a:latin typeface="Cambria Math" panose="02040503050406030204" pitchFamily="18" charset="0"/>
                              <a:cs typeface="+mn-cs"/>
                            </a:rPr>
                            <m:t>]</m:t>
                          </m:r>
                        </m:sup>
                      </m:sSup>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0</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𝑏</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1</m:t>
                          </m:r>
                          <m:r>
                            <a:rPr lang="en-US" sz="2100" i="1">
                              <a:solidFill>
                                <a:srgbClr val="000000"/>
                              </a:solidFill>
                              <a:latin typeface="Cambria Math" panose="02040503050406030204" pitchFamily="18" charset="0"/>
                              <a:cs typeface="+mn-cs"/>
                            </a:rPr>
                            <m:t>]</m:t>
                          </m:r>
                        </m:sup>
                      </m:sSup>
                    </m:oMath>
                  </m:oMathPara>
                </a14:m>
                <a:endParaRPr lang="en-US" sz="2100" dirty="0">
                  <a:solidFill>
                    <a:srgbClr val="000000"/>
                  </a:solidFill>
                  <a:latin typeface="Calibri" panose="020F0502020204030204"/>
                  <a:cs typeface="+mn-cs"/>
                </a:endParaRPr>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1" y="3949669"/>
                <a:ext cx="2698111" cy="429285"/>
              </a:xfrm>
              <a:prstGeom prst="rect">
                <a:avLst/>
              </a:prstGeom>
              <a:blipFill>
                <a:blip r:embed="rId3"/>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4" y="5232325"/>
                <a:ext cx="665695" cy="429285"/>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0</m:t>
                          </m:r>
                          <m:r>
                            <a:rPr lang="en-US" sz="2100" i="1">
                              <a:solidFill>
                                <a:srgbClr val="000000"/>
                              </a:solidFill>
                              <a:latin typeface="Cambria Math" panose="02040503050406030204" pitchFamily="18" charset="0"/>
                              <a:cs typeface="+mn-cs"/>
                            </a:rPr>
                            <m:t>]</m:t>
                          </m:r>
                        </m:sup>
                      </m:sSup>
                    </m:oMath>
                  </m:oMathPara>
                </a14:m>
                <a:endParaRPr lang="en-US" sz="2100" dirty="0">
                  <a:solidFill>
                    <a:srgbClr val="000000"/>
                  </a:solidFill>
                  <a:latin typeface="Calibri" panose="020F0502020204030204"/>
                  <a:cs typeface="+mn-cs"/>
                </a:endParaRPr>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4" y="5232325"/>
                <a:ext cx="665695" cy="429285"/>
              </a:xfrm>
              <a:prstGeom prst="rect">
                <a:avLst/>
              </a:prstGeom>
              <a:blipFill>
                <a:blip r:embed="rId4"/>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3471260"/>
                <a:ext cx="2079608" cy="437749"/>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1</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𝑔</m:t>
                          </m:r>
                        </m:e>
                        <m:sup>
                          <m:d>
                            <m:dPr>
                              <m:begChr m:val="["/>
                              <m:endChr m:val="]"/>
                              <m:ctrlPr>
                                <a:rPr lang="en-US" sz="2100" i="1">
                                  <a:solidFill>
                                    <a:srgbClr val="000000"/>
                                  </a:solidFill>
                                  <a:latin typeface="Cambria Math" panose="02040503050406030204" pitchFamily="18" charset="0"/>
                                  <a:cs typeface="+mn-cs"/>
                                </a:rPr>
                              </m:ctrlPr>
                            </m:dPr>
                            <m:e>
                              <m:r>
                                <a:rPr lang="en-US" sz="2100" i="1">
                                  <a:solidFill>
                                    <a:srgbClr val="000000"/>
                                  </a:solidFill>
                                  <a:latin typeface="Cambria Math" panose="02040503050406030204" pitchFamily="18" charset="0"/>
                                  <a:cs typeface="+mn-cs"/>
                                </a:rPr>
                                <m:t>1</m:t>
                              </m:r>
                            </m:e>
                          </m:d>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𝑧</m:t>
                          </m:r>
                        </m:e>
                        <m:sup>
                          <m:d>
                            <m:dPr>
                              <m:begChr m:val="["/>
                              <m:endChr m:val="]"/>
                              <m:ctrlPr>
                                <a:rPr lang="en-US" sz="2100" i="1">
                                  <a:solidFill>
                                    <a:srgbClr val="000000"/>
                                  </a:solidFill>
                                  <a:latin typeface="Cambria Math" panose="02040503050406030204" pitchFamily="18" charset="0"/>
                                  <a:cs typeface="+mn-cs"/>
                                </a:rPr>
                              </m:ctrlPr>
                            </m:dPr>
                            <m:e>
                              <m:r>
                                <a:rPr lang="en-US" sz="2100" i="1">
                                  <a:solidFill>
                                    <a:srgbClr val="000000"/>
                                  </a:solidFill>
                                  <a:latin typeface="Cambria Math" panose="02040503050406030204" pitchFamily="18" charset="0"/>
                                  <a:cs typeface="+mn-cs"/>
                                </a:rPr>
                                <m:t>1</m:t>
                              </m:r>
                            </m:e>
                          </m:d>
                        </m:sup>
                      </m:sSup>
                      <m:r>
                        <a:rPr lang="en-US" sz="2100" i="1">
                          <a:solidFill>
                            <a:srgbClr val="000000"/>
                          </a:solidFill>
                          <a:latin typeface="Cambria Math" panose="02040503050406030204" pitchFamily="18" charset="0"/>
                          <a:cs typeface="+mn-cs"/>
                        </a:rPr>
                        <m:t>)</m:t>
                      </m:r>
                    </m:oMath>
                  </m:oMathPara>
                </a14:m>
                <a:endParaRPr lang="en-US" sz="2100" dirty="0">
                  <a:solidFill>
                    <a:srgbClr val="000000"/>
                  </a:solidFill>
                  <a:latin typeface="Calibri" panose="020F0502020204030204"/>
                  <a:cs typeface="+mn-cs"/>
                </a:endParaRPr>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3471260"/>
                <a:ext cx="2079608" cy="437749"/>
              </a:xfrm>
              <a:prstGeom prst="rect">
                <a:avLst/>
              </a:prstGeom>
              <a:blipFill>
                <a:blip r:embed="rId5"/>
                <a:stretch>
                  <a:fillRect b="-16667"/>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2" y="2394135"/>
                <a:ext cx="2698111" cy="429285"/>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𝑧</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2</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𝑊</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2</m:t>
                          </m:r>
                          <m:r>
                            <a:rPr lang="en-US" sz="2100" i="1">
                              <a:solidFill>
                                <a:srgbClr val="000000"/>
                              </a:solidFill>
                              <a:latin typeface="Cambria Math" panose="02040503050406030204" pitchFamily="18" charset="0"/>
                              <a:cs typeface="+mn-cs"/>
                            </a:rPr>
                            <m:t>]</m:t>
                          </m:r>
                        </m:sup>
                      </m:sSup>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1</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𝑏</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2</m:t>
                          </m:r>
                          <m:r>
                            <a:rPr lang="en-US" sz="2100" i="1">
                              <a:solidFill>
                                <a:srgbClr val="000000"/>
                              </a:solidFill>
                              <a:latin typeface="Cambria Math" panose="02040503050406030204" pitchFamily="18" charset="0"/>
                              <a:cs typeface="+mn-cs"/>
                            </a:rPr>
                            <m:t>]</m:t>
                          </m:r>
                        </m:sup>
                      </m:sSup>
                    </m:oMath>
                  </m:oMathPara>
                </a14:m>
                <a:endParaRPr lang="en-US" sz="2100" dirty="0">
                  <a:solidFill>
                    <a:srgbClr val="000000"/>
                  </a:solidFill>
                  <a:latin typeface="Calibri" panose="020F0502020204030204"/>
                  <a:cs typeface="+mn-cs"/>
                </a:endParaRPr>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2" y="2394135"/>
                <a:ext cx="2698111" cy="429285"/>
              </a:xfrm>
              <a:prstGeom prst="rect">
                <a:avLst/>
              </a:prstGeom>
              <a:blipFill>
                <a:blip r:embed="rId6"/>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2009609"/>
                <a:ext cx="2079608" cy="437749"/>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2</m:t>
                          </m:r>
                          <m:r>
                            <a:rPr lang="en-US" sz="2100" i="1">
                              <a:solidFill>
                                <a:srgbClr val="000000"/>
                              </a:solidFill>
                              <a:latin typeface="Cambria Math" panose="02040503050406030204" pitchFamily="18" charset="0"/>
                              <a:cs typeface="+mn-cs"/>
                            </a:rPr>
                            <m:t>]</m:t>
                          </m:r>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𝑔</m:t>
                          </m:r>
                        </m:e>
                        <m:sup>
                          <m:d>
                            <m:dPr>
                              <m:begChr m:val="["/>
                              <m:endChr m:val="]"/>
                              <m:ctrlPr>
                                <a:rPr lang="en-US" sz="2100" i="1">
                                  <a:solidFill>
                                    <a:srgbClr val="000000"/>
                                  </a:solidFill>
                                  <a:latin typeface="Cambria Math" panose="02040503050406030204" pitchFamily="18" charset="0"/>
                                  <a:cs typeface="+mn-cs"/>
                                </a:rPr>
                              </m:ctrlPr>
                            </m:dPr>
                            <m:e>
                              <m:r>
                                <a:rPr lang="en-US" sz="2100" i="1">
                                  <a:solidFill>
                                    <a:srgbClr val="000000"/>
                                  </a:solidFill>
                                  <a:latin typeface="Cambria Math" panose="02040503050406030204" pitchFamily="18" charset="0"/>
                                  <a:cs typeface="+mn-cs"/>
                                </a:rPr>
                                <m:t>2</m:t>
                              </m:r>
                            </m:e>
                          </m:d>
                        </m:sup>
                      </m:sSup>
                      <m:r>
                        <a:rPr lang="en-US" sz="2100" i="1">
                          <a:solidFill>
                            <a:srgbClr val="000000"/>
                          </a:solidFill>
                          <a:latin typeface="Cambria Math" panose="02040503050406030204" pitchFamily="18" charset="0"/>
                          <a:cs typeface="+mn-cs"/>
                        </a:rPr>
                        <m:t>(</m:t>
                      </m:r>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𝑧</m:t>
                          </m:r>
                        </m:e>
                        <m:sup>
                          <m:d>
                            <m:dPr>
                              <m:begChr m:val="["/>
                              <m:endChr m:val="]"/>
                              <m:ctrlPr>
                                <a:rPr lang="en-US" sz="2100" i="1">
                                  <a:solidFill>
                                    <a:srgbClr val="000000"/>
                                  </a:solidFill>
                                  <a:latin typeface="Cambria Math" panose="02040503050406030204" pitchFamily="18" charset="0"/>
                                  <a:cs typeface="+mn-cs"/>
                                </a:rPr>
                              </m:ctrlPr>
                            </m:dPr>
                            <m:e>
                              <m:r>
                                <a:rPr lang="en-US" sz="2100" i="1">
                                  <a:solidFill>
                                    <a:srgbClr val="000000"/>
                                  </a:solidFill>
                                  <a:latin typeface="Cambria Math" panose="02040503050406030204" pitchFamily="18" charset="0"/>
                                  <a:cs typeface="+mn-cs"/>
                                </a:rPr>
                                <m:t>2</m:t>
                              </m:r>
                            </m:e>
                          </m:d>
                        </m:sup>
                      </m:sSup>
                      <m:r>
                        <a:rPr lang="en-US" sz="2100" i="1">
                          <a:solidFill>
                            <a:srgbClr val="000000"/>
                          </a:solidFill>
                          <a:latin typeface="Cambria Math" panose="02040503050406030204" pitchFamily="18" charset="0"/>
                          <a:cs typeface="+mn-cs"/>
                        </a:rPr>
                        <m:t>)</m:t>
                      </m:r>
                    </m:oMath>
                  </m:oMathPara>
                </a14:m>
                <a:endParaRPr lang="en-US" sz="2100" dirty="0">
                  <a:solidFill>
                    <a:srgbClr val="000000"/>
                  </a:solidFill>
                  <a:latin typeface="Calibri" panose="020F0502020204030204"/>
                  <a:cs typeface="+mn-cs"/>
                </a:endParaRPr>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2009609"/>
                <a:ext cx="2079608" cy="437749"/>
              </a:xfrm>
              <a:prstGeom prst="rect">
                <a:avLst/>
              </a:prstGeom>
              <a:blipFill>
                <a:blip r:embed="rId7"/>
                <a:stretch>
                  <a:fillRect b="-16901"/>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80" y="1572488"/>
                <a:ext cx="1172629" cy="429285"/>
              </a:xfrm>
              <a:prstGeom prst="rect">
                <a:avLst/>
              </a:prstGeom>
              <a:noFill/>
            </p:spPr>
            <p:txBody>
              <a:bodyPr wrap="none"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100" i="1">
                              <a:solidFill>
                                <a:srgbClr val="000000"/>
                              </a:solidFill>
                              <a:latin typeface="Cambria Math" panose="02040503050406030204" pitchFamily="18" charset="0"/>
                              <a:cs typeface="+mn-cs"/>
                            </a:rPr>
                          </m:ctrlPr>
                        </m:sSupPr>
                        <m:e>
                          <m:r>
                            <a:rPr lang="en-US" sz="2100" i="1">
                              <a:solidFill>
                                <a:srgbClr val="000000"/>
                              </a:solidFill>
                              <a:latin typeface="Cambria Math" panose="02040503050406030204" pitchFamily="18" charset="0"/>
                              <a:cs typeface="+mn-cs"/>
                            </a:rPr>
                            <m:t>𝑦</m:t>
                          </m:r>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𝑎</m:t>
                          </m:r>
                        </m:e>
                        <m:sup>
                          <m:r>
                            <a:rPr lang="en-US" sz="2100" i="1">
                              <a:solidFill>
                                <a:srgbClr val="000000"/>
                              </a:solidFill>
                              <a:latin typeface="Cambria Math" panose="02040503050406030204" pitchFamily="18" charset="0"/>
                              <a:cs typeface="+mn-cs"/>
                            </a:rPr>
                            <m:t>[</m:t>
                          </m:r>
                          <m:r>
                            <a:rPr lang="en-US" sz="2100" i="1">
                              <a:solidFill>
                                <a:srgbClr val="000000"/>
                              </a:solidFill>
                              <a:latin typeface="Cambria Math" panose="02040503050406030204" pitchFamily="18" charset="0"/>
                              <a:cs typeface="+mn-cs"/>
                            </a:rPr>
                            <m:t>2</m:t>
                          </m:r>
                          <m:r>
                            <a:rPr lang="en-US" sz="2100" i="1">
                              <a:solidFill>
                                <a:srgbClr val="000000"/>
                              </a:solidFill>
                              <a:latin typeface="Cambria Math" panose="02040503050406030204" pitchFamily="18" charset="0"/>
                              <a:cs typeface="+mn-cs"/>
                            </a:rPr>
                            <m:t>]</m:t>
                          </m:r>
                        </m:sup>
                      </m:sSup>
                    </m:oMath>
                  </m:oMathPara>
                </a14:m>
                <a:endParaRPr lang="en-US" sz="2100" dirty="0">
                  <a:solidFill>
                    <a:srgbClr val="000000"/>
                  </a:solidFill>
                  <a:latin typeface="Calibri" panose="020F0502020204030204"/>
                  <a:cs typeface="+mn-cs"/>
                </a:endParaRPr>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80" y="1572488"/>
                <a:ext cx="1172629" cy="429285"/>
              </a:xfrm>
              <a:prstGeom prst="rect">
                <a:avLst/>
              </a:prstGeom>
              <a:blipFill>
                <a:blip r:embed="rId8"/>
                <a:stretch>
                  <a:fillRect b="-8571"/>
                </a:stretch>
              </a:blipFill>
            </p:spPr>
            <p:txBody>
              <a:bodyPr/>
              <a:lstStyle/>
              <a:p>
                <a:r>
                  <a:rPr lang="ar-SA">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7" y="1942063"/>
            <a:ext cx="1678665" cy="323165"/>
          </a:xfrm>
          <a:prstGeom prst="rect">
            <a:avLst/>
          </a:prstGeom>
          <a:noFill/>
        </p:spPr>
        <p:txBody>
          <a:bodyPr wrap="none" rtlCol="0">
            <a:spAutoFit/>
          </a:bodyPr>
          <a:lstStyle/>
          <a:p>
            <a:pPr defTabSz="685783" fontAlgn="auto">
              <a:spcBef>
                <a:spcPts val="0"/>
              </a:spcBef>
              <a:spcAft>
                <a:spcPts val="0"/>
              </a:spcAft>
            </a:pPr>
            <a:r>
              <a:rPr lang="en-US" sz="1500" dirty="0">
                <a:solidFill>
                  <a:srgbClr val="000000"/>
                </a:solidFill>
                <a:latin typeface="Times New Roman" panose="02020603050405020304" pitchFamily="18" charset="0"/>
                <a:cs typeface="Times New Roman" panose="02020603050405020304" pitchFamily="18" charset="0"/>
              </a:rPr>
              <a:t>sigmoid or </a:t>
            </a:r>
            <a:r>
              <a:rPr lang="en-US" sz="1500" dirty="0" err="1">
                <a:solidFill>
                  <a:srgbClr val="000000"/>
                </a:solidFill>
                <a:latin typeface="Times New Roman" panose="02020603050405020304" pitchFamily="18" charset="0"/>
                <a:cs typeface="Times New Roman" panose="02020603050405020304" pitchFamily="18" charset="0"/>
              </a:rPr>
              <a:t>softmax</a:t>
            </a:r>
            <a:endParaRPr lang="en-US" sz="1500" dirty="0">
              <a:solidFill>
                <a:srgbClr val="000000"/>
              </a:solidFill>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3428741"/>
            <a:ext cx="654346" cy="323165"/>
          </a:xfrm>
          <a:prstGeom prst="rect">
            <a:avLst/>
          </a:prstGeom>
          <a:noFill/>
        </p:spPr>
        <p:txBody>
          <a:bodyPr wrap="none" rtlCol="0">
            <a:spAutoFit/>
          </a:bodyPr>
          <a:lstStyle/>
          <a:p>
            <a:pPr defTabSz="685783" fontAlgn="auto">
              <a:spcBef>
                <a:spcPts val="0"/>
              </a:spcBef>
              <a:spcAft>
                <a:spcPts val="0"/>
              </a:spcAft>
            </a:pPr>
            <a:r>
              <a:rPr lang="en-US" sz="1500" dirty="0" err="1">
                <a:solidFill>
                  <a:srgbClr val="000000"/>
                </a:solidFill>
                <a:latin typeface="Times New Roman" panose="02020603050405020304" pitchFamily="18" charset="0"/>
                <a:cs typeface="Times New Roman" panose="02020603050405020304" pitchFamily="18" charset="0"/>
              </a:rPr>
              <a:t>ReLU</a:t>
            </a:r>
            <a:endParaRPr lang="en-US" sz="15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975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26</a:t>
            </a:fld>
            <a:endParaRPr lang="en-US">
              <a:latin typeface="Calibri" panose="020F0502020204030204"/>
              <a:cs typeface="+mn-cs"/>
            </a:endParaRPr>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4" y="202903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3014728"/>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908403"/>
            <a:ext cx="1964966" cy="2009625"/>
          </a:xfrm>
          <a:prstGeom prst="rect">
            <a:avLst/>
          </a:prstGeom>
        </p:spPr>
      </p:pic>
    </p:spTree>
    <p:extLst>
      <p:ext uri="{BB962C8B-B14F-4D97-AF65-F5344CB8AC3E}">
        <p14:creationId xmlns:p14="http://schemas.microsoft.com/office/powerpoint/2010/main" val="213402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232782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349866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4" y="342900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1" y="4102187"/>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87984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2686053"/>
            <a:ext cx="2486578" cy="507831"/>
          </a:xfrm>
          <a:prstGeom prst="rect">
            <a:avLst/>
          </a:prstGeom>
          <a:noFill/>
        </p:spPr>
        <p:txBody>
          <a:bodyPr wrap="none" rtlCol="0">
            <a:spAutoFit/>
          </a:bodyPr>
          <a:lstStyle/>
          <a:p>
            <a:pPr defTabSz="685783" fontAlgn="auto">
              <a:spcBef>
                <a:spcPts val="0"/>
              </a:spcBef>
              <a:spcAft>
                <a:spcPts val="0"/>
              </a:spcAft>
            </a:pPr>
            <a:r>
              <a:rPr lang="en-US" sz="2700" i="1" dirty="0">
                <a:solidFill>
                  <a:srgbClr val="000000"/>
                </a:solidFill>
                <a:latin typeface="Times New Roman" panose="02020603050405020304" pitchFamily="18" charset="0"/>
                <a:cs typeface="Times New Roman" panose="02020603050405020304" pitchFamily="18" charset="0"/>
              </a:rPr>
              <a:t>x= x</a:t>
            </a:r>
            <a:r>
              <a:rPr lang="en-US" sz="2700" i="1" baseline="-25000" dirty="0">
                <a:solidFill>
                  <a:srgbClr val="000000"/>
                </a:solidFill>
                <a:latin typeface="Times New Roman" panose="02020603050405020304" pitchFamily="18" charset="0"/>
                <a:cs typeface="Times New Roman" panose="02020603050405020304" pitchFamily="18" charset="0"/>
              </a:rPr>
              <a:t>1</a:t>
            </a:r>
            <a:r>
              <a:rPr lang="en-US" sz="2700" i="1" dirty="0">
                <a:solidFill>
                  <a:srgbClr val="000000"/>
                </a:solidFill>
                <a:latin typeface="Times New Roman" panose="02020603050405020304" pitchFamily="18" charset="0"/>
                <a:cs typeface="Times New Roman" panose="02020603050405020304" pitchFamily="18" charset="0"/>
              </a:rPr>
              <a:t>, x</a:t>
            </a:r>
            <a:r>
              <a:rPr lang="en-US" sz="2700" i="1" baseline="-25000" dirty="0">
                <a:solidFill>
                  <a:srgbClr val="000000"/>
                </a:solidFill>
                <a:latin typeface="Times New Roman" panose="02020603050405020304" pitchFamily="18" charset="0"/>
                <a:cs typeface="Times New Roman" panose="02020603050405020304" pitchFamily="18" charset="0"/>
              </a:rPr>
              <a:t>2</a:t>
            </a:r>
            <a:r>
              <a:rPr lang="en-US" sz="2700" i="1" dirty="0">
                <a:solidFill>
                  <a:srgbClr val="000000"/>
                </a:solidFill>
                <a:latin typeface="Times New Roman" panose="02020603050405020304" pitchFamily="18" charset="0"/>
                <a:cs typeface="Times New Roman" panose="02020603050405020304" pitchFamily="18" charset="0"/>
              </a:rPr>
              <a:t>, …, x</a:t>
            </a:r>
            <a:r>
              <a:rPr lang="en-US" sz="2700" i="1" baseline="-25000" dirty="0">
                <a:solidFill>
                  <a:srgbClr val="000000"/>
                </a:solidFill>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900" y="2718834"/>
            <a:ext cx="2948243" cy="507831"/>
          </a:xfrm>
          <a:prstGeom prst="rect">
            <a:avLst/>
          </a:prstGeom>
          <a:noFill/>
        </p:spPr>
        <p:txBody>
          <a:bodyPr wrap="none" rtlCol="0">
            <a:spAutoFit/>
          </a:bodyPr>
          <a:lstStyle/>
          <a:p>
            <a:pPr defTabSz="685783" fontAlgn="auto">
              <a:spcBef>
                <a:spcPts val="0"/>
              </a:spcBef>
              <a:spcAft>
                <a:spcPts val="0"/>
              </a:spcAft>
            </a:pPr>
            <a:r>
              <a:rPr lang="en-US" sz="2700" i="1" dirty="0">
                <a:solidFill>
                  <a:srgbClr val="000000"/>
                </a:solidFill>
                <a:latin typeface="Times New Roman" panose="02020603050405020304" pitchFamily="18" charset="0"/>
                <a:cs typeface="Times New Roman" panose="02020603050405020304" pitchFamily="18" charset="0"/>
              </a:rPr>
              <a:t>x= x</a:t>
            </a:r>
            <a:r>
              <a:rPr lang="en-US" sz="2700" i="1" baseline="-25000" dirty="0">
                <a:solidFill>
                  <a:srgbClr val="000000"/>
                </a:solidFill>
                <a:latin typeface="Times New Roman" panose="02020603050405020304" pitchFamily="18" charset="0"/>
                <a:cs typeface="Times New Roman" panose="02020603050405020304" pitchFamily="18" charset="0"/>
              </a:rPr>
              <a:t>0</a:t>
            </a:r>
            <a:r>
              <a:rPr lang="en-US" sz="2700" i="1" dirty="0">
                <a:solidFill>
                  <a:srgbClr val="000000"/>
                </a:solidFill>
                <a:latin typeface="Times New Roman" panose="02020603050405020304" pitchFamily="18" charset="0"/>
                <a:cs typeface="Times New Roman" panose="02020603050405020304" pitchFamily="18" charset="0"/>
              </a:rPr>
              <a:t>, x</a:t>
            </a:r>
            <a:r>
              <a:rPr lang="en-US" sz="2700" i="1" baseline="-25000" dirty="0">
                <a:solidFill>
                  <a:srgbClr val="000000"/>
                </a:solidFill>
                <a:latin typeface="Times New Roman" panose="02020603050405020304" pitchFamily="18" charset="0"/>
                <a:cs typeface="Times New Roman" panose="02020603050405020304" pitchFamily="18" charset="0"/>
              </a:rPr>
              <a:t>1</a:t>
            </a:r>
            <a:r>
              <a:rPr lang="en-US" sz="2700" i="1" dirty="0">
                <a:solidFill>
                  <a:srgbClr val="000000"/>
                </a:solidFill>
                <a:latin typeface="Times New Roman" panose="02020603050405020304" pitchFamily="18" charset="0"/>
                <a:cs typeface="Times New Roman" panose="02020603050405020304" pitchFamily="18" charset="0"/>
              </a:rPr>
              <a:t>, x</a:t>
            </a:r>
            <a:r>
              <a:rPr lang="en-US" sz="2700" i="1" baseline="-25000" dirty="0">
                <a:solidFill>
                  <a:srgbClr val="000000"/>
                </a:solidFill>
                <a:latin typeface="Times New Roman" panose="02020603050405020304" pitchFamily="18" charset="0"/>
                <a:cs typeface="Times New Roman" panose="02020603050405020304" pitchFamily="18" charset="0"/>
              </a:rPr>
              <a:t>2</a:t>
            </a:r>
            <a:r>
              <a:rPr lang="en-US" sz="2700" i="1" dirty="0">
                <a:solidFill>
                  <a:srgbClr val="000000"/>
                </a:solidFill>
                <a:latin typeface="Times New Roman" panose="02020603050405020304" pitchFamily="18" charset="0"/>
                <a:cs typeface="Times New Roman" panose="02020603050405020304" pitchFamily="18" charset="0"/>
              </a:rPr>
              <a:t>, …, x</a:t>
            </a:r>
            <a:r>
              <a:rPr lang="en-US" sz="2700" i="1" baseline="-25000" dirty="0">
                <a:solidFill>
                  <a:srgbClr val="000000"/>
                </a:solidFill>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84185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91465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902728"/>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3" y="205740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buClr>
                <a:srgbClr val="E48312"/>
              </a:buClr>
            </a:pPr>
            <a:r>
              <a:rPr lang="en-US" sz="2800">
                <a:solidFill>
                  <a:srgbClr val="000000">
                    <a:lumMod val="75000"/>
                    <a:lumOff val="25000"/>
                  </a:srgbClr>
                </a:solidFill>
                <a:latin typeface="Calibri" panose="020F0502020204030204"/>
              </a:rPr>
              <a:t>Instead of:					We'll do this:</a:t>
            </a:r>
            <a:endParaRPr lang="en-US" sz="2800" dirty="0">
              <a:solidFill>
                <a:srgbClr val="000000">
                  <a:lumMod val="75000"/>
                  <a:lumOff val="25000"/>
                </a:srgbClr>
              </a:solidFill>
              <a:latin typeface="Calibri" panose="020F0502020204030204"/>
            </a:endParaRPr>
          </a:p>
        </p:txBody>
      </p:sp>
    </p:spTree>
    <p:extLst>
      <p:ext uri="{BB962C8B-B14F-4D97-AF65-F5344CB8AC3E}">
        <p14:creationId xmlns:p14="http://schemas.microsoft.com/office/powerpoint/2010/main" val="3494634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Biological Neuron</a:t>
            </a:r>
            <a:endParaRPr lang="en-US" b="0" dirty="0"/>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a:t>
            </a:fld>
            <a:endParaRPr lang="en-US">
              <a:latin typeface="Calibri" panose="020F0502020204030204"/>
              <a:cs typeface="+mn-cs"/>
            </a:endParaRP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891197" y="1981203"/>
            <a:ext cx="5285411" cy="3408033"/>
          </a:xfrm>
          <a:prstGeom prst="rect">
            <a:avLst/>
          </a:prstGeom>
        </p:spPr>
      </p:pic>
    </p:spTree>
    <p:extLst>
      <p:ext uri="{BB962C8B-B14F-4D97-AF65-F5344CB8AC3E}">
        <p14:creationId xmlns:p14="http://schemas.microsoft.com/office/powerpoint/2010/main" val="140100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normAutofit/>
          </a:bodyPr>
          <a:lstStyle/>
          <a:p>
            <a:r>
              <a:rPr lang="en-US" dirty="0" smtClean="0"/>
              <a:t>How to use neural networks in NLP?</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98120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30</a:t>
            </a:fld>
            <a:endParaRPr lang="en-US">
              <a:latin typeface="Calibri" panose="020F0502020204030204"/>
              <a:cs typeface="+mn-cs"/>
            </a:endParaRPr>
          </a:p>
        </p:txBody>
      </p:sp>
    </p:spTree>
    <p:extLst>
      <p:ext uri="{BB962C8B-B14F-4D97-AF65-F5344CB8AC3E}">
        <p14:creationId xmlns:p14="http://schemas.microsoft.com/office/powerpoint/2010/main" val="379131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99060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220980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276529" y="3490577"/>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x</a:t>
              </a:r>
              <a:r>
                <a:rPr lang="en-US" sz="2000" baseline="-25000" dirty="0" err="1">
                  <a:solidFill>
                    <a:srgbClr val="000000"/>
                  </a:solidFill>
                  <a:latin typeface="Calibri" panose="020F0502020204030204"/>
                  <a:cs typeface="+mn-cs"/>
                </a:rPr>
                <a:t>n</a:t>
              </a:r>
              <a:endParaRPr lang="en-US" baseline="-25000" dirty="0">
                <a:solidFill>
                  <a:srgbClr val="000000"/>
                </a:solidFill>
                <a:latin typeface="Calibri" panose="020F0502020204030204"/>
                <a:cs typeface="+mn-cs"/>
              </a:endParaRPr>
            </a:p>
          </p:txBody>
        </p:sp>
        <p:sp>
          <p:nvSpPr>
            <p:cNvPr id="41" name="TextBox 40"/>
            <p:cNvSpPr txBox="1"/>
            <p:nvPr/>
          </p:nvSpPr>
          <p:spPr>
            <a:xfrm>
              <a:off x="1997416" y="4446401"/>
              <a:ext cx="1273267" cy="694584"/>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3490577"/>
            <a:ext cx="375424" cy="523220"/>
          </a:xfrm>
          <a:prstGeom prst="rect">
            <a:avLst/>
          </a:prstGeom>
          <a:noFill/>
        </p:spPr>
        <p:txBody>
          <a:bodyPr wrap="none" rtlCol="0">
            <a:spAutoFit/>
          </a:bodyPr>
          <a:lstStyle/>
          <a:p>
            <a:pPr defTabSz="685783" fontAlgn="auto">
              <a:spcBef>
                <a:spcPts val="0"/>
              </a:spcBef>
              <a:spcAft>
                <a:spcPts val="0"/>
              </a:spcAft>
            </a:pPr>
            <a:r>
              <a:rPr lang="en-US" sz="2800" dirty="0" err="1">
                <a:solidFill>
                  <a:srgbClr val="000000"/>
                </a:solidFill>
                <a:latin typeface="Calibri" panose="020F0502020204030204"/>
                <a:cs typeface="+mn-cs"/>
              </a:rPr>
              <a:t>σ</a:t>
            </a:r>
            <a:endParaRPr lang="en-US" sz="1350" dirty="0">
              <a:solidFill>
                <a:srgbClr val="000000"/>
              </a:solidFill>
              <a:latin typeface="Calibri" panose="020F0502020204030204"/>
              <a:cs typeface="+mn-cs"/>
            </a:endParaRPr>
          </a:p>
        </p:txBody>
      </p:sp>
    </p:spTree>
    <p:extLst>
      <p:ext uri="{BB962C8B-B14F-4D97-AF65-F5344CB8AC3E}">
        <p14:creationId xmlns:p14="http://schemas.microsoft.com/office/powerpoint/2010/main" val="936922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32</a:t>
            </a:fld>
            <a:endParaRPr lang="en-US">
              <a:latin typeface="Calibri" panose="020F0502020204030204"/>
              <a:cs typeface="+mn-cs"/>
            </a:endParaRPr>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2057400"/>
            <a:ext cx="5445916" cy="3505200"/>
          </a:xfrm>
          <a:prstGeom prst="rect">
            <a:avLst/>
          </a:prstGeom>
        </p:spPr>
      </p:pic>
    </p:spTree>
    <p:extLst>
      <p:ext uri="{BB962C8B-B14F-4D97-AF65-F5344CB8AC3E}">
        <p14:creationId xmlns:p14="http://schemas.microsoft.com/office/powerpoint/2010/main" val="669211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85154"/>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440759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1" y="4343400"/>
            <a:ext cx="984019" cy="273844"/>
          </a:xfrm>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33</a:t>
            </a:fld>
            <a:endParaRPr lang="en-US">
              <a:latin typeface="Calibri" panose="020F0502020204030204"/>
              <a:cs typeface="+mn-cs"/>
            </a:endParaRPr>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9" y="1542286"/>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x</a:t>
                </a:r>
                <a:r>
                  <a:rPr lang="en-US" sz="2000" baseline="-25000" dirty="0" err="1">
                    <a:solidFill>
                      <a:srgbClr val="000000"/>
                    </a:solidFill>
                    <a:latin typeface="Calibri" panose="020F0502020204030204"/>
                    <a:cs typeface="+mn-cs"/>
                  </a:rPr>
                  <a:t>n</a:t>
                </a:r>
                <a:endParaRPr lang="en-US" baseline="-25000" dirty="0">
                  <a:solidFill>
                    <a:srgbClr val="000000"/>
                  </a:solidFill>
                  <a:latin typeface="Calibri" panose="020F0502020204030204"/>
                  <a:cs typeface="+mn-cs"/>
                </a:endParaRPr>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f</a:t>
              </a:r>
              <a:r>
                <a:rPr lang="en-US" sz="2000" baseline="-25000" dirty="0">
                  <a:solidFill>
                    <a:srgbClr val="000000"/>
                  </a:solidFill>
                  <a:latin typeface="Calibri" panose="020F0502020204030204"/>
                  <a:cs typeface="+mn-cs"/>
                </a:rPr>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f</a:t>
              </a:r>
              <a:r>
                <a:rPr lang="en-US" sz="2000" baseline="-25000" dirty="0">
                  <a:solidFill>
                    <a:srgbClr val="000000"/>
                  </a:solidFill>
                  <a:latin typeface="Calibri" panose="020F0502020204030204"/>
                  <a:cs typeface="+mn-cs"/>
                </a:rPr>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f</a:t>
              </a:r>
              <a:r>
                <a:rPr lang="en-US" sz="2000" baseline="-25000" dirty="0" err="1">
                  <a:solidFill>
                    <a:srgbClr val="000000"/>
                  </a:solidFill>
                  <a:latin typeface="Calibri" panose="020F0502020204030204"/>
                  <a:cs typeface="+mn-cs"/>
                </a:rPr>
                <a:t>n</a:t>
              </a:r>
              <a:endParaRPr lang="en-US" sz="2000" baseline="-25000" dirty="0">
                <a:solidFill>
                  <a:srgbClr val="000000"/>
                </a:solidFill>
                <a:latin typeface="Calibri" panose="020F0502020204030204"/>
                <a:cs typeface="+mn-cs"/>
              </a:endParaRPr>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9" y="444798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fontAlgn="auto">
              <a:spcBef>
                <a:spcPts val="0"/>
              </a:spcBef>
              <a:spcAft>
                <a:spcPts val="0"/>
              </a:spcAft>
              <a:defRPr/>
            </a:pPr>
            <a:fld id="{713DD8BE-556E-3440-9013-11CC5588178D}" type="slidenum">
              <a:rPr lang="en-US">
                <a:latin typeface="Calibri" panose="020F0502020204030204"/>
              </a:rPr>
              <a:pPr fontAlgn="auto">
                <a:spcBef>
                  <a:spcPts val="0"/>
                </a:spcBef>
                <a:spcAft>
                  <a:spcPts val="0"/>
                </a:spcAft>
                <a:defRPr/>
              </a:pPr>
              <a:t>33</a:t>
            </a:fld>
            <a:endParaRPr lang="en-US">
              <a:latin typeface="Calibri" panose="020F0502020204030204"/>
            </a:endParaRPr>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1524001"/>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x</a:t>
                </a:r>
                <a:r>
                  <a:rPr lang="en-US" sz="2000" baseline="-25000" dirty="0" err="1">
                    <a:solidFill>
                      <a:srgbClr val="000000"/>
                    </a:solidFill>
                    <a:latin typeface="Calibri" panose="020F0502020204030204"/>
                    <a:cs typeface="+mn-cs"/>
                  </a:rPr>
                  <a:t>n</a:t>
                </a:r>
                <a:endParaRPr lang="en-US" baseline="-25000" dirty="0">
                  <a:solidFill>
                    <a:srgbClr val="000000"/>
                  </a:solidFill>
                  <a:latin typeface="Calibri" panose="020F0502020204030204"/>
                  <a:cs typeface="+mn-cs"/>
                </a:endParaRPr>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f</a:t>
              </a:r>
              <a:r>
                <a:rPr lang="en-US" sz="2000" baseline="-25000" dirty="0">
                  <a:solidFill>
                    <a:srgbClr val="000000"/>
                  </a:solidFill>
                  <a:latin typeface="Calibri" panose="020F0502020204030204"/>
                  <a:cs typeface="+mn-cs"/>
                </a:rPr>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f</a:t>
              </a:r>
              <a:r>
                <a:rPr lang="en-US" sz="2000" baseline="-25000" dirty="0">
                  <a:solidFill>
                    <a:srgbClr val="000000"/>
                  </a:solidFill>
                  <a:latin typeface="Calibri" panose="020F0502020204030204"/>
                  <a:cs typeface="+mn-cs"/>
                </a:rPr>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f</a:t>
              </a:r>
              <a:r>
                <a:rPr lang="en-US" sz="2000" baseline="-25000" dirty="0" err="1">
                  <a:solidFill>
                    <a:srgbClr val="000000"/>
                  </a:solidFill>
                  <a:latin typeface="Calibri" panose="020F0502020204030204"/>
                  <a:cs typeface="+mn-cs"/>
                </a:rPr>
                <a:t>n</a:t>
              </a:r>
              <a:endParaRPr lang="en-US" sz="2000" baseline="-25000" dirty="0">
                <a:solidFill>
                  <a:srgbClr val="000000"/>
                </a:solidFill>
                <a:latin typeface="Calibri" panose="020F0502020204030204"/>
                <a:cs typeface="+mn-cs"/>
              </a:endParaRPr>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6" y="5533837"/>
            <a:ext cx="184731" cy="300082"/>
          </a:xfrm>
          <a:prstGeom prst="rect">
            <a:avLst/>
          </a:prstGeom>
          <a:noFill/>
        </p:spPr>
        <p:txBody>
          <a:bodyPr wrap="none" rtlCol="0">
            <a:spAutoFit/>
          </a:bodyPr>
          <a:lstStyle/>
          <a:p>
            <a:pPr defTabSz="685783" fontAlgn="auto">
              <a:spcBef>
                <a:spcPts val="0"/>
              </a:spcBef>
              <a:spcAft>
                <a:spcPts val="0"/>
              </a:spcAft>
            </a:pPr>
            <a:endParaRPr lang="en-US" sz="1350" dirty="0">
              <a:solidFill>
                <a:srgbClr val="000000"/>
              </a:solidFill>
              <a:latin typeface="Calibri" panose="020F0502020204030204"/>
              <a:cs typeface="+mn-cs"/>
            </a:endParaRPr>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2243909"/>
            <a:ext cx="1198726" cy="646331"/>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Logistic</a:t>
            </a:r>
          </a:p>
          <a:p>
            <a:pPr defTabSz="685783" fontAlgn="auto">
              <a:spcBef>
                <a:spcPts val="0"/>
              </a:spcBef>
              <a:spcAft>
                <a:spcPts val="0"/>
              </a:spcAft>
            </a:pPr>
            <a:r>
              <a:rPr lang="en-US" dirty="0">
                <a:solidFill>
                  <a:srgbClr val="000000"/>
                </a:solidFill>
                <a:latin typeface="Calibri" panose="020F0502020204030204"/>
                <a:cs typeface="+mn-cs"/>
              </a:rPr>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8" y="2095687"/>
            <a:ext cx="1395831" cy="923330"/>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2-layer</a:t>
            </a:r>
          </a:p>
          <a:p>
            <a:pPr defTabSz="685783" fontAlgn="auto">
              <a:spcBef>
                <a:spcPts val="0"/>
              </a:spcBef>
              <a:spcAft>
                <a:spcPts val="0"/>
              </a:spcAft>
            </a:pPr>
            <a:r>
              <a:rPr lang="en-US" dirty="0">
                <a:solidFill>
                  <a:srgbClr val="000000"/>
                </a:solidFill>
                <a:latin typeface="Calibri" panose="020F0502020204030204"/>
                <a:cs typeface="+mn-cs"/>
              </a:rPr>
              <a:t> feedforward</a:t>
            </a:r>
          </a:p>
          <a:p>
            <a:pPr defTabSz="685783" fontAlgn="auto">
              <a:spcBef>
                <a:spcPts val="0"/>
              </a:spcBef>
              <a:spcAft>
                <a:spcPts val="0"/>
              </a:spcAft>
            </a:pPr>
            <a:r>
              <a:rPr lang="en-US" dirty="0">
                <a:solidFill>
                  <a:srgbClr val="000000"/>
                </a:solidFill>
                <a:latin typeface="Calibri" panose="020F0502020204030204"/>
                <a:cs typeface="+mn-cs"/>
              </a:rPr>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1524000"/>
            <a:ext cx="375424" cy="523220"/>
          </a:xfrm>
          <a:prstGeom prst="rect">
            <a:avLst/>
          </a:prstGeom>
          <a:noFill/>
        </p:spPr>
        <p:txBody>
          <a:bodyPr wrap="square" rtlCol="0">
            <a:spAutoFit/>
          </a:bodyPr>
          <a:lstStyle/>
          <a:p>
            <a:pPr defTabSz="685783" fontAlgn="auto">
              <a:spcBef>
                <a:spcPts val="0"/>
              </a:spcBef>
              <a:spcAft>
                <a:spcPts val="0"/>
              </a:spcAft>
            </a:pPr>
            <a:r>
              <a:rPr lang="en-US" sz="2800" dirty="0" err="1">
                <a:solidFill>
                  <a:srgbClr val="000000"/>
                </a:solidFill>
                <a:latin typeface="Calibri" panose="020F0502020204030204"/>
                <a:cs typeface="+mn-cs"/>
              </a:rPr>
              <a:t>σ</a:t>
            </a:r>
            <a:endParaRPr lang="en-US" sz="1350" dirty="0">
              <a:solidFill>
                <a:srgbClr val="000000"/>
              </a:solidFill>
              <a:latin typeface="Calibri" panose="020F0502020204030204"/>
              <a:cs typeface="+mn-cs"/>
            </a:endParaRPr>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905000"/>
            <a:ext cx="375424" cy="523220"/>
          </a:xfrm>
          <a:prstGeom prst="rect">
            <a:avLst/>
          </a:prstGeom>
          <a:noFill/>
        </p:spPr>
        <p:txBody>
          <a:bodyPr wrap="none" rtlCol="0">
            <a:spAutoFit/>
          </a:bodyPr>
          <a:lstStyle/>
          <a:p>
            <a:pPr defTabSz="685783" fontAlgn="auto">
              <a:spcBef>
                <a:spcPts val="0"/>
              </a:spcBef>
              <a:spcAft>
                <a:spcPts val="0"/>
              </a:spcAft>
            </a:pPr>
            <a:r>
              <a:rPr lang="en-US" sz="2800" dirty="0" err="1">
                <a:solidFill>
                  <a:srgbClr val="000000"/>
                </a:solidFill>
                <a:latin typeface="Calibri" panose="020F0502020204030204"/>
                <a:cs typeface="+mn-cs"/>
              </a:rPr>
              <a:t>σ</a:t>
            </a:r>
            <a:endParaRPr lang="en-US" sz="1350" dirty="0">
              <a:solidFill>
                <a:srgbClr val="000000"/>
              </a:solidFill>
              <a:latin typeface="Calibri" panose="020F0502020204030204"/>
              <a:cs typeface="+mn-cs"/>
            </a:endParaRPr>
          </a:p>
        </p:txBody>
      </p:sp>
    </p:spTree>
    <p:extLst>
      <p:ext uri="{BB962C8B-B14F-4D97-AF65-F5344CB8AC3E}">
        <p14:creationId xmlns:p14="http://schemas.microsoft.com/office/powerpoint/2010/main" val="11595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6953"/>
            <a:ext cx="8321040" cy="680397"/>
          </a:xfrm>
        </p:spPr>
        <p:txBody>
          <a:bodyPr>
            <a:noAutofit/>
          </a:bodyPr>
          <a:lstStyle/>
          <a:p>
            <a:r>
              <a:rPr lang="en-US" sz="3000" dirty="0"/>
              <a:t>Even better: representation learning</a:t>
            </a:r>
          </a:p>
        </p:txBody>
      </p:sp>
      <p:sp>
        <p:nvSpPr>
          <p:cNvPr id="3" name="Content Placeholder 2"/>
          <p:cNvSpPr>
            <a:spLocks noGrp="1"/>
          </p:cNvSpPr>
          <p:nvPr>
            <p:ph idx="1"/>
          </p:nvPr>
        </p:nvSpPr>
        <p:spPr>
          <a:xfrm>
            <a:off x="381001" y="205740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34</a:t>
            </a:fld>
            <a:endParaRPr lang="en-US">
              <a:latin typeface="Calibri" panose="020F0502020204030204"/>
              <a:cs typeface="+mn-cs"/>
            </a:endParaRPr>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1752601"/>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x</a:t>
              </a:r>
              <a:r>
                <a:rPr lang="en-US" sz="2000" baseline="-25000" dirty="0" err="1">
                  <a:solidFill>
                    <a:srgbClr val="000000"/>
                  </a:solidFill>
                  <a:latin typeface="Calibri" panose="020F0502020204030204"/>
                  <a:cs typeface="+mn-cs"/>
                </a:rPr>
                <a:t>n</a:t>
              </a:r>
              <a:endParaRPr lang="en-US" baseline="-25000" dirty="0">
                <a:solidFill>
                  <a:srgbClr val="000000"/>
                </a:solidFill>
                <a:latin typeface="Calibri" panose="020F0502020204030204"/>
                <a:cs typeface="+mn-cs"/>
              </a:endParaRPr>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4158714"/>
            <a:ext cx="399468"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e</a:t>
            </a:r>
            <a:r>
              <a:rPr lang="en-US" sz="2000" baseline="-25000" dirty="0">
                <a:solidFill>
                  <a:srgbClr val="000000"/>
                </a:solidFill>
                <a:latin typeface="Calibri" panose="020F0502020204030204"/>
                <a:cs typeface="+mn-cs"/>
              </a:rPr>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4171890"/>
            <a:ext cx="399468"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e</a:t>
            </a:r>
            <a:r>
              <a:rPr lang="en-US" sz="2000" baseline="-25000" dirty="0">
                <a:solidFill>
                  <a:srgbClr val="000000"/>
                </a:solidFill>
                <a:latin typeface="Calibri" panose="020F0502020204030204"/>
                <a:cs typeface="+mn-cs"/>
              </a:rPr>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4145023"/>
            <a:ext cx="402674" cy="400110"/>
          </a:xfrm>
          <a:prstGeom prst="rect">
            <a:avLst/>
          </a:prstGeom>
          <a:noFill/>
        </p:spPr>
        <p:txBody>
          <a:bodyPr wrap="non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e</a:t>
            </a:r>
            <a:r>
              <a:rPr lang="en-US" sz="2000" baseline="-25000" dirty="0" err="1">
                <a:solidFill>
                  <a:srgbClr val="000000"/>
                </a:solidFill>
                <a:latin typeface="Calibri" panose="020F0502020204030204"/>
                <a:cs typeface="+mn-cs"/>
              </a:rPr>
              <a:t>n</a:t>
            </a:r>
            <a:endParaRPr lang="en-US" sz="2000" baseline="-25000" dirty="0">
              <a:solidFill>
                <a:srgbClr val="000000"/>
              </a:solidFill>
              <a:latin typeface="Calibri" panose="020F0502020204030204"/>
              <a:cs typeface="+mn-cs"/>
            </a:endParaRPr>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1700259"/>
            <a:ext cx="375424" cy="523220"/>
          </a:xfrm>
          <a:prstGeom prst="rect">
            <a:avLst/>
          </a:prstGeom>
          <a:noFill/>
        </p:spPr>
        <p:txBody>
          <a:bodyPr wrap="none" rtlCol="0">
            <a:spAutoFit/>
          </a:bodyPr>
          <a:lstStyle/>
          <a:p>
            <a:pPr defTabSz="685783" fontAlgn="auto">
              <a:spcBef>
                <a:spcPts val="0"/>
              </a:spcBef>
              <a:spcAft>
                <a:spcPts val="0"/>
              </a:spcAft>
            </a:pPr>
            <a:r>
              <a:rPr lang="en-US" sz="2800" dirty="0" err="1">
                <a:solidFill>
                  <a:srgbClr val="000000"/>
                </a:solidFill>
                <a:latin typeface="Calibri" panose="020F0502020204030204"/>
                <a:cs typeface="+mn-cs"/>
              </a:rPr>
              <a:t>σ</a:t>
            </a:r>
            <a:endParaRPr lang="en-US" sz="1350" dirty="0">
              <a:solidFill>
                <a:srgbClr val="000000"/>
              </a:solidFill>
              <a:latin typeface="Calibri" panose="020F0502020204030204"/>
              <a:cs typeface="+mn-cs"/>
            </a:endParaRPr>
          </a:p>
        </p:txBody>
      </p:sp>
    </p:spTree>
    <p:extLst>
      <p:ext uri="{BB962C8B-B14F-4D97-AF65-F5344CB8AC3E}">
        <p14:creationId xmlns:p14="http://schemas.microsoft.com/office/powerpoint/2010/main" val="374338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35</a:t>
            </a:fld>
            <a:endParaRPr lang="en-US">
              <a:latin typeface="Calibri" panose="020F0502020204030204"/>
              <a:cs typeface="+mn-cs"/>
            </a:endParaRPr>
          </a:p>
        </p:txBody>
      </p:sp>
      <p:sp>
        <p:nvSpPr>
          <p:cNvPr id="7" name="Title 6"/>
          <p:cNvSpPr>
            <a:spLocks noGrp="1"/>
          </p:cNvSpPr>
          <p:nvPr>
            <p:ph type="title"/>
          </p:nvPr>
        </p:nvSpPr>
        <p:spPr>
          <a:xfrm>
            <a:off x="533400" y="1148404"/>
            <a:ext cx="8610600" cy="451797"/>
          </a:xfrm>
        </p:spPr>
        <p:txBody>
          <a:bodyPr>
            <a:noAutofit/>
          </a:bodyPr>
          <a:lstStyle/>
          <a:p>
            <a:r>
              <a:rPr lang="en-US" sz="2800" dirty="0"/>
              <a:t>Neural Net Classification with embeddings as input features!</a:t>
            </a:r>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60" y="1820830"/>
            <a:ext cx="5968841" cy="4155105"/>
          </a:xfrm>
          <a:prstGeom prst="rect">
            <a:avLst/>
          </a:prstGeom>
        </p:spPr>
      </p:pic>
    </p:spTree>
    <p:extLst>
      <p:ext uri="{BB962C8B-B14F-4D97-AF65-F5344CB8AC3E}">
        <p14:creationId xmlns:p14="http://schemas.microsoft.com/office/powerpoint/2010/main" val="2661238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90500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a:t>
            </a:r>
            <a:r>
              <a:rPr lang="en-US" sz="2600"/>
              <a:t>the </a:t>
            </a:r>
            <a:r>
              <a:rPr lang="en-US" sz="2600" smtClean="0"/>
              <a:t>input, </a:t>
            </a:r>
            <a:r>
              <a:rPr lang="en-US" sz="2600" dirty="0"/>
              <a:t>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36</a:t>
            </a:fld>
            <a:endParaRPr lang="en-US" dirty="0">
              <a:latin typeface="Calibri" panose="020F0502020204030204"/>
              <a:cs typeface="+mn-cs"/>
            </a:endParaRPr>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1675171"/>
            <a:ext cx="2819400" cy="1152867"/>
          </a:xfrm>
          <a:prstGeom prst="rect">
            <a:avLst/>
          </a:prstGeom>
        </p:spPr>
      </p:pic>
    </p:spTree>
    <p:extLst>
      <p:ext uri="{BB962C8B-B14F-4D97-AF65-F5344CB8AC3E}">
        <p14:creationId xmlns:p14="http://schemas.microsoft.com/office/powerpoint/2010/main" val="188272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37</a:t>
            </a:fld>
            <a:endParaRPr lang="en-US">
              <a:latin typeface="Calibri" panose="020F0502020204030204"/>
              <a:cs typeface="+mn-cs"/>
            </a:endParaRPr>
          </a:p>
        </p:txBody>
      </p:sp>
      <p:sp>
        <p:nvSpPr>
          <p:cNvPr id="8" name="Oval 7"/>
          <p:cNvSpPr/>
          <p:nvPr/>
        </p:nvSpPr>
        <p:spPr bwMode="auto">
          <a:xfrm>
            <a:off x="6035421" y="4330070"/>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5964268" y="4110598"/>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p:cNvSpPr/>
          <p:nvPr/>
        </p:nvSpPr>
        <p:spPr bwMode="auto">
          <a:xfrm>
            <a:off x="6019802" y="3276603"/>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1" name="Oval 10"/>
          <p:cNvSpPr/>
          <p:nvPr/>
        </p:nvSpPr>
        <p:spPr bwMode="auto">
          <a:xfrm>
            <a:off x="6746934" y="4110598"/>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sp>
        <p:nvSpPr>
          <p:cNvPr id="12" name="Oval 11"/>
          <p:cNvSpPr/>
          <p:nvPr/>
        </p:nvSpPr>
        <p:spPr bwMode="auto">
          <a:xfrm>
            <a:off x="6355601" y="4110598"/>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3" name="Straight Arrow Connector 12"/>
          <p:cNvCxnSpPr>
            <a:cxnSpLocks/>
            <a:stCxn id="9" idx="0"/>
            <a:endCxn id="10" idx="3"/>
          </p:cNvCxnSpPr>
          <p:nvPr/>
        </p:nvCxnSpPr>
        <p:spPr bwMode="auto">
          <a:xfrm flipH="1" flipV="1">
            <a:off x="6076740" y="3682955"/>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3" y="375267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375267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375267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7" y="5383538"/>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8" name="Oval 17"/>
          <p:cNvSpPr/>
          <p:nvPr/>
        </p:nvSpPr>
        <p:spPr bwMode="auto">
          <a:xfrm>
            <a:off x="5323905" y="5164065"/>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9" name="Oval 18"/>
          <p:cNvSpPr/>
          <p:nvPr/>
        </p:nvSpPr>
        <p:spPr bwMode="auto">
          <a:xfrm>
            <a:off x="7102692" y="5164065"/>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0" name="Oval 19"/>
          <p:cNvSpPr/>
          <p:nvPr/>
        </p:nvSpPr>
        <p:spPr bwMode="auto">
          <a:xfrm>
            <a:off x="6497904" y="5164065"/>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5857541" y="5164065"/>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2" name="Straight Arrow Connector 21"/>
          <p:cNvCxnSpPr>
            <a:cxnSpLocks/>
            <a:stCxn id="18" idx="0"/>
          </p:cNvCxnSpPr>
          <p:nvPr/>
        </p:nvCxnSpPr>
        <p:spPr bwMode="auto">
          <a:xfrm flipV="1">
            <a:off x="5527198" y="451740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2" y="458666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458666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458666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4586669"/>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1" y="5164065"/>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8" name="Straight Arrow Connector 27"/>
          <p:cNvCxnSpPr>
            <a:cxnSpLocks/>
            <a:stCxn id="27" idx="0"/>
            <a:endCxn id="9" idx="4"/>
          </p:cNvCxnSpPr>
          <p:nvPr/>
        </p:nvCxnSpPr>
        <p:spPr bwMode="auto">
          <a:xfrm flipH="1" flipV="1">
            <a:off x="6158669" y="458666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9" y="4586669"/>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4" y="458666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5" y="458666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458666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2" y="458666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458666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2" y="458666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458666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458666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80" y="458666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3583861"/>
            <a:ext cx="213454"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U</a:t>
            </a:r>
          </a:p>
        </p:txBody>
      </p:sp>
      <p:sp>
        <p:nvSpPr>
          <p:cNvPr id="40" name="TextBox 39"/>
          <p:cNvSpPr txBox="1"/>
          <p:nvPr/>
        </p:nvSpPr>
        <p:spPr>
          <a:xfrm>
            <a:off x="5323905" y="4549540"/>
            <a:ext cx="213454"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41" name="TextBox 40"/>
          <p:cNvSpPr txBox="1"/>
          <p:nvPr/>
        </p:nvSpPr>
        <p:spPr>
          <a:xfrm>
            <a:off x="7560091" y="5200650"/>
            <a:ext cx="385042" cy="400110"/>
          </a:xfrm>
          <a:prstGeom prst="rect">
            <a:avLst/>
          </a:prstGeom>
          <a:noFill/>
        </p:spPr>
        <p:txBody>
          <a:bodyPr wrap="none" rtlCol="0">
            <a:spAutoFit/>
          </a:bodyPr>
          <a:lstStyle/>
          <a:p>
            <a:pPr defTabSz="685783" fontAlgn="auto">
              <a:spcBef>
                <a:spcPts val="0"/>
              </a:spcBef>
              <a:spcAft>
                <a:spcPts val="0"/>
              </a:spcAft>
            </a:pPr>
            <a:r>
              <a:rPr lang="en-US" sz="2000" dirty="0" err="1">
                <a:solidFill>
                  <a:srgbClr val="000000"/>
                </a:solidFill>
                <a:latin typeface="Calibri" panose="020F0502020204030204"/>
                <a:cs typeface="+mn-cs"/>
              </a:rPr>
              <a:t>x</a:t>
            </a:r>
            <a:r>
              <a:rPr lang="en-US" sz="2000" baseline="-25000" dirty="0" err="1">
                <a:solidFill>
                  <a:srgbClr val="000000"/>
                </a:solidFill>
                <a:latin typeface="Calibri" panose="020F0502020204030204"/>
                <a:cs typeface="+mn-cs"/>
              </a:rPr>
              <a:t>n</a:t>
            </a:r>
            <a:endParaRPr lang="en-US" baseline="-25000" dirty="0">
              <a:solidFill>
                <a:srgbClr val="000000"/>
              </a:solidFill>
              <a:latin typeface="Calibri" panose="020F0502020204030204"/>
              <a:cs typeface="+mn-cs"/>
            </a:endParaRPr>
          </a:p>
        </p:txBody>
      </p:sp>
      <p:sp>
        <p:nvSpPr>
          <p:cNvPr id="42" name="TextBox 41"/>
          <p:cNvSpPr txBox="1"/>
          <p:nvPr/>
        </p:nvSpPr>
        <p:spPr>
          <a:xfrm>
            <a:off x="5365137" y="5213527"/>
            <a:ext cx="406587" cy="400110"/>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sp>
        <p:nvSpPr>
          <p:cNvPr id="43" name="Oval 42"/>
          <p:cNvSpPr/>
          <p:nvPr/>
        </p:nvSpPr>
        <p:spPr bwMode="auto">
          <a:xfrm>
            <a:off x="6733277" y="3276603"/>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8" name="Straight Arrow Connector 47"/>
          <p:cNvCxnSpPr>
            <a:cxnSpLocks/>
            <a:stCxn id="11" idx="0"/>
            <a:endCxn id="43" idx="4"/>
          </p:cNvCxnSpPr>
          <p:nvPr/>
        </p:nvCxnSpPr>
        <p:spPr bwMode="auto">
          <a:xfrm flipH="1" flipV="1">
            <a:off x="6927678" y="375267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375267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9" y="375267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1" y="3648722"/>
            <a:ext cx="4429347" cy="861455"/>
          </a:xfrm>
          <a:prstGeom prst="rect">
            <a:avLst/>
          </a:prstGeom>
        </p:spPr>
      </p:pic>
    </p:spTree>
    <p:extLst>
      <p:ext uri="{BB962C8B-B14F-4D97-AF65-F5344CB8AC3E}">
        <p14:creationId xmlns:p14="http://schemas.microsoft.com/office/powerpoint/2010/main" val="3762248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3" y="205740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a:t>
            </a:r>
            <a:r>
              <a:rPr lang="en-US" b="1" dirty="0"/>
              <a:t>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38</a:t>
            </a:fld>
            <a:endParaRPr lang="en-US">
              <a:latin typeface="Calibri" panose="020F0502020204030204"/>
              <a:cs typeface="+mn-cs"/>
            </a:endParaRPr>
          </a:p>
        </p:txBody>
      </p:sp>
    </p:spTree>
    <p:extLst>
      <p:ext uri="{BB962C8B-B14F-4D97-AF65-F5344CB8AC3E}">
        <p14:creationId xmlns:p14="http://schemas.microsoft.com/office/powerpoint/2010/main" val="409765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39</a:t>
            </a:fld>
            <a:endParaRPr lang="en-US">
              <a:latin typeface="Calibri" panose="020F0502020204030204"/>
              <a:cs typeface="+mn-cs"/>
            </a:endParaRPr>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4800602"/>
            <a:ext cx="4394200" cy="641553"/>
          </a:xfrm>
          <a:prstGeom prst="rect">
            <a:avLst/>
          </a:prstGeom>
        </p:spPr>
      </p:pic>
    </p:spTree>
    <p:extLst>
      <p:ext uri="{BB962C8B-B14F-4D97-AF65-F5344CB8AC3E}">
        <p14:creationId xmlns:p14="http://schemas.microsoft.com/office/powerpoint/2010/main" val="388225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smtClean="0"/>
              <a:t>Artificial Neural </a:t>
            </a:r>
            <a:r>
              <a:rPr lang="en-US" b="0" dirty="0"/>
              <a:t>Network </a:t>
            </a:r>
            <a:r>
              <a:rPr lang="en-US" b="0" dirty="0" smtClean="0"/>
              <a:t>Unit</a:t>
            </a:r>
            <a:endParaRPr lang="en-US" sz="2400" dirty="0"/>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a:t>
            </a:fld>
            <a:endParaRPr lang="en-US">
              <a:latin typeface="Calibri" panose="020F0502020204030204"/>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865863"/>
            <a:ext cx="3592724" cy="3674377"/>
          </a:xfrm>
          <a:prstGeom prst="rect">
            <a:avLst/>
          </a:prstGeom>
        </p:spPr>
      </p:pic>
      <p:cxnSp>
        <p:nvCxnSpPr>
          <p:cNvPr id="19" name="Straight Arrow Connector 18"/>
          <p:cNvCxnSpPr>
            <a:stCxn id="14" idx="3"/>
          </p:cNvCxnSpPr>
          <p:nvPr/>
        </p:nvCxnSpPr>
        <p:spPr bwMode="auto">
          <a:xfrm>
            <a:off x="1427397" y="344940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4529111"/>
            <a:ext cx="1365630"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Weights</a:t>
            </a:r>
          </a:p>
        </p:txBody>
      </p:sp>
      <p:sp>
        <p:nvSpPr>
          <p:cNvPr id="52" name="TextBox 51"/>
          <p:cNvSpPr txBox="1"/>
          <p:nvPr/>
        </p:nvSpPr>
        <p:spPr>
          <a:xfrm>
            <a:off x="2438400" y="5029200"/>
            <a:ext cx="1750992"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Input layer</a:t>
            </a:r>
          </a:p>
        </p:txBody>
      </p:sp>
      <p:sp>
        <p:nvSpPr>
          <p:cNvPr id="53" name="TextBox 52"/>
          <p:cNvSpPr txBox="1"/>
          <p:nvPr/>
        </p:nvSpPr>
        <p:spPr>
          <a:xfrm>
            <a:off x="2514600" y="3786161"/>
            <a:ext cx="2286716"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Weighted sum</a:t>
            </a:r>
          </a:p>
        </p:txBody>
      </p:sp>
      <p:sp>
        <p:nvSpPr>
          <p:cNvPr id="54" name="TextBox 53"/>
          <p:cNvSpPr txBox="1"/>
          <p:nvPr/>
        </p:nvSpPr>
        <p:spPr>
          <a:xfrm>
            <a:off x="1676402" y="2819400"/>
            <a:ext cx="3253776"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Non-linear transform</a:t>
            </a:r>
          </a:p>
        </p:txBody>
      </p:sp>
      <p:sp>
        <p:nvSpPr>
          <p:cNvPr id="55" name="TextBox 54"/>
          <p:cNvSpPr txBox="1"/>
          <p:nvPr/>
        </p:nvSpPr>
        <p:spPr>
          <a:xfrm>
            <a:off x="1828801" y="1828800"/>
            <a:ext cx="2088585"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3" y="4400550"/>
            <a:ext cx="768159"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bias</a:t>
            </a:r>
          </a:p>
        </p:txBody>
      </p:sp>
    </p:spTree>
    <p:extLst>
      <p:ext uri="{BB962C8B-B14F-4D97-AF65-F5344CB8AC3E}">
        <p14:creationId xmlns:p14="http://schemas.microsoft.com/office/powerpoint/2010/main" val="26769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40</a:t>
            </a:fld>
            <a:endParaRPr lang="en-US">
              <a:latin typeface="Calibri" panose="020F0502020204030204"/>
              <a:cs typeface="+mn-cs"/>
            </a:endParaRPr>
          </a:p>
        </p:txBody>
      </p:sp>
      <p:sp>
        <p:nvSpPr>
          <p:cNvPr id="7" name="Title 6"/>
          <p:cNvSpPr>
            <a:spLocks noGrp="1"/>
          </p:cNvSpPr>
          <p:nvPr>
            <p:ph type="title"/>
          </p:nvPr>
        </p:nvSpPr>
        <p:spPr>
          <a:xfrm>
            <a:off x="822960" y="976953"/>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1657350"/>
            <a:ext cx="6465818" cy="4343400"/>
          </a:xfrm>
          <a:prstGeom prst="rect">
            <a:avLst/>
          </a:prstGeom>
        </p:spPr>
      </p:pic>
    </p:spTree>
    <p:extLst>
      <p:ext uri="{BB962C8B-B14F-4D97-AF65-F5344CB8AC3E}">
        <p14:creationId xmlns:p14="http://schemas.microsoft.com/office/powerpoint/2010/main" val="3354000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976953"/>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3" y="205740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185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42</a:t>
            </a:fld>
            <a:endParaRPr lang="en-US">
              <a:latin typeface="Calibri" panose="020F0502020204030204"/>
              <a:cs typeface="+mn-cs"/>
            </a:endParaRPr>
          </a:p>
        </p:txBody>
      </p:sp>
      <p:sp>
        <p:nvSpPr>
          <p:cNvPr id="8" name="Oval 7"/>
          <p:cNvSpPr/>
          <p:nvPr/>
        </p:nvSpPr>
        <p:spPr bwMode="auto">
          <a:xfrm>
            <a:off x="3908122" y="4015407"/>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3578790" y="3734490"/>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p:cNvSpPr/>
          <p:nvPr/>
        </p:nvSpPr>
        <p:spPr bwMode="auto">
          <a:xfrm>
            <a:off x="3908121" y="266700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2" name="Oval 11"/>
          <p:cNvSpPr/>
          <p:nvPr/>
        </p:nvSpPr>
        <p:spPr bwMode="auto">
          <a:xfrm>
            <a:off x="4786332" y="3734490"/>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3" name="Oval 12"/>
          <p:cNvSpPr/>
          <p:nvPr/>
        </p:nvSpPr>
        <p:spPr bwMode="auto">
          <a:xfrm>
            <a:off x="4182561" y="3734490"/>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4" name="Straight Arrow Connector 13"/>
          <p:cNvCxnSpPr>
            <a:cxnSpLocks/>
            <a:stCxn id="9" idx="0"/>
            <a:endCxn id="10" idx="3"/>
          </p:cNvCxnSpPr>
          <p:nvPr/>
        </p:nvCxnSpPr>
        <p:spPr bwMode="auto">
          <a:xfrm flipV="1">
            <a:off x="3825788" y="3073355"/>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314307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9" y="314307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3143074"/>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3" y="5363812"/>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1" name="Oval 20"/>
          <p:cNvSpPr/>
          <p:nvPr/>
        </p:nvSpPr>
        <p:spPr bwMode="auto">
          <a:xfrm>
            <a:off x="2590802" y="5082894"/>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3" name="Oval 22"/>
          <p:cNvSpPr/>
          <p:nvPr/>
        </p:nvSpPr>
        <p:spPr bwMode="auto">
          <a:xfrm>
            <a:off x="5335215" y="5082894"/>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4402115" y="5082894"/>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3414126" y="5082894"/>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a:stCxn id="21" idx="0"/>
          </p:cNvCxnSpPr>
          <p:nvPr/>
        </p:nvCxnSpPr>
        <p:spPr bwMode="auto">
          <a:xfrm flipV="1">
            <a:off x="2837800" y="425518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4210561"/>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8" y="4210561"/>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8" y="4210561"/>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3" y="421056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4" y="5082894"/>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46" name="Straight Arrow Connector 45"/>
          <p:cNvCxnSpPr>
            <a:cxnSpLocks/>
            <a:stCxn id="34" idx="0"/>
            <a:endCxn id="9" idx="4"/>
          </p:cNvCxnSpPr>
          <p:nvPr/>
        </p:nvCxnSpPr>
        <p:spPr bwMode="auto">
          <a:xfrm flipH="1" flipV="1">
            <a:off x="3825787" y="4210561"/>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421056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421056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4210561"/>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9" y="4210561"/>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4" y="423262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30" y="4210561"/>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4210561"/>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3" y="4210561"/>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4" y="4210561"/>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421056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3060285"/>
            <a:ext cx="32933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U</a:t>
            </a:r>
          </a:p>
        </p:txBody>
      </p:sp>
      <p:sp>
        <p:nvSpPr>
          <p:cNvPr id="77" name="TextBox 76"/>
          <p:cNvSpPr txBox="1"/>
          <p:nvPr/>
        </p:nvSpPr>
        <p:spPr>
          <a:xfrm>
            <a:off x="2810353" y="4296322"/>
            <a:ext cx="32933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p>
        </p:txBody>
      </p:sp>
      <p:sp>
        <p:nvSpPr>
          <p:cNvPr id="83" name="TextBox 82"/>
          <p:cNvSpPr txBox="1"/>
          <p:nvPr/>
        </p:nvSpPr>
        <p:spPr>
          <a:xfrm>
            <a:off x="6104891" y="5028809"/>
            <a:ext cx="457176" cy="507831"/>
          </a:xfrm>
          <a:prstGeom prst="rect">
            <a:avLst/>
          </a:prstGeom>
          <a:noFill/>
        </p:spPr>
        <p:txBody>
          <a:bodyPr wrap="none" rtlCol="0">
            <a:spAutoFit/>
          </a:bodyPr>
          <a:lstStyle/>
          <a:p>
            <a:pPr defTabSz="685783" fontAlgn="auto">
              <a:spcBef>
                <a:spcPts val="0"/>
              </a:spcBef>
              <a:spcAft>
                <a:spcPts val="0"/>
              </a:spcAft>
            </a:pPr>
            <a:r>
              <a:rPr lang="en-US" sz="2700" dirty="0" err="1">
                <a:solidFill>
                  <a:srgbClr val="000000"/>
                </a:solidFill>
                <a:latin typeface="Calibri" panose="020F0502020204030204"/>
                <a:cs typeface="+mn-cs"/>
              </a:rPr>
              <a:t>x</a:t>
            </a:r>
            <a:r>
              <a:rPr lang="en-US" sz="2700" baseline="-25000" dirty="0" err="1">
                <a:solidFill>
                  <a:srgbClr val="000000"/>
                </a:solidFill>
                <a:latin typeface="Calibri" panose="020F0502020204030204"/>
                <a:cs typeface="+mn-cs"/>
              </a:rPr>
              <a:t>n</a:t>
            </a:r>
            <a:endParaRPr lang="en-US" sz="2700" baseline="-25000" dirty="0">
              <a:solidFill>
                <a:srgbClr val="000000"/>
              </a:solidFill>
              <a:latin typeface="Calibri" panose="020F0502020204030204"/>
              <a:cs typeface="+mn-cs"/>
            </a:endParaRPr>
          </a:p>
        </p:txBody>
      </p:sp>
      <p:sp>
        <p:nvSpPr>
          <p:cNvPr id="84" name="TextBox 83"/>
          <p:cNvSpPr txBox="1"/>
          <p:nvPr/>
        </p:nvSpPr>
        <p:spPr>
          <a:xfrm>
            <a:off x="2686674" y="5058804"/>
            <a:ext cx="548883" cy="507831"/>
          </a:xfrm>
          <a:prstGeom prst="rect">
            <a:avLst/>
          </a:prstGeom>
          <a:noFill/>
        </p:spPr>
        <p:txBody>
          <a:bodyPr wrap="square" rtlCol="0">
            <a:spAutoFit/>
          </a:bodyPr>
          <a:lstStyle/>
          <a:p>
            <a:pPr defTabSz="685783" fontAlgn="auto">
              <a:spcBef>
                <a:spcPts val="0"/>
              </a:spcBef>
              <a:spcAft>
                <a:spcPts val="0"/>
              </a:spcAft>
            </a:pPr>
            <a:r>
              <a:rPr lang="en-US" sz="2700" dirty="0">
                <a:solidFill>
                  <a:srgbClr val="000000"/>
                </a:solidFill>
                <a:latin typeface="Calibri" panose="020F0502020204030204"/>
                <a:cs typeface="+mn-cs"/>
              </a:rPr>
              <a:t>x</a:t>
            </a:r>
            <a:r>
              <a:rPr lang="en-US" sz="2700" baseline="-25000" dirty="0">
                <a:solidFill>
                  <a:srgbClr val="000000"/>
                </a:solidFill>
                <a:latin typeface="Calibri" panose="020F0502020204030204"/>
                <a:cs typeface="+mn-cs"/>
              </a:rPr>
              <a:t>1</a:t>
            </a:r>
          </a:p>
        </p:txBody>
      </p:sp>
      <p:sp>
        <p:nvSpPr>
          <p:cNvPr id="45" name="Oval 44"/>
          <p:cNvSpPr/>
          <p:nvPr/>
        </p:nvSpPr>
        <p:spPr bwMode="auto">
          <a:xfrm>
            <a:off x="4457004" y="266700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55" name="Straight Arrow Connector 54"/>
          <p:cNvCxnSpPr>
            <a:cxnSpLocks/>
            <a:stCxn id="12" idx="0"/>
            <a:endCxn id="45" idx="4"/>
          </p:cNvCxnSpPr>
          <p:nvPr/>
        </p:nvCxnSpPr>
        <p:spPr bwMode="auto">
          <a:xfrm flipH="1" flipV="1">
            <a:off x="4704001" y="314307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9" y="314307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1" y="3143074"/>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8" y="2057403"/>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1" name="Oval 50"/>
          <p:cNvSpPr/>
          <p:nvPr/>
        </p:nvSpPr>
        <p:spPr bwMode="auto">
          <a:xfrm>
            <a:off x="3895248" y="2057403"/>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mc:AlternateContent xmlns:mc="http://schemas.openxmlformats.org/markup-compatibility/2006" xmlns:a14="http://schemas.microsoft.com/office/drawing/2010/main">
        <mc:Choice Requires="a14">
          <p:sp>
            <p:nvSpPr>
              <p:cNvPr id="11" name="TextBox 10"/>
              <p:cNvSpPr txBox="1"/>
              <p:nvPr/>
            </p:nvSpPr>
            <p:spPr>
              <a:xfrm>
                <a:off x="1600200" y="2667003"/>
                <a:ext cx="2310056"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System output </a:t>
                </a:r>
                <a14:m>
                  <m:oMath xmlns:m="http://schemas.openxmlformats.org/officeDocument/2006/math">
                    <m:acc>
                      <m:accPr>
                        <m:chr m:val="̂"/>
                        <m:ctrlPr>
                          <a:rPr lang="en-US" sz="2400" i="1" dirty="0">
                            <a:solidFill>
                              <a:srgbClr val="000000"/>
                            </a:solidFill>
                            <a:latin typeface="Cambria Math" panose="02040503050406030204" pitchFamily="18" charset="0"/>
                            <a:cs typeface="+mn-cs"/>
                          </a:rPr>
                        </m:ctrlPr>
                      </m:accPr>
                      <m:e>
                        <m:r>
                          <a:rPr lang="en-US" sz="2400" i="1" dirty="0">
                            <a:solidFill>
                              <a:srgbClr val="000000"/>
                            </a:solidFill>
                            <a:latin typeface="Cambria Math" panose="02040503050406030204" pitchFamily="18" charset="0"/>
                            <a:cs typeface="+mn-cs"/>
                          </a:rPr>
                          <m:t>𝑦</m:t>
                        </m:r>
                      </m:e>
                    </m:acc>
                  </m:oMath>
                </a14:m>
                <a:r>
                  <a:rPr lang="en-US" sz="2400" dirty="0">
                    <a:solidFill>
                      <a:srgbClr val="000000"/>
                    </a:solidFill>
                    <a:latin typeface="Calibri" panose="020F0502020204030204"/>
                    <a:cs typeface="+mn-cs"/>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2667003"/>
                <a:ext cx="2310056" cy="461665"/>
              </a:xfrm>
              <a:prstGeom prst="rect">
                <a:avLst/>
              </a:prstGeom>
              <a:blipFill>
                <a:blip r:embed="rId3"/>
                <a:stretch>
                  <a:fillRect l="-4233" t="-10667" r="-13492" b="-29333"/>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2057403"/>
                <a:ext cx="2195922"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Actual answer </a:t>
                </a:r>
                <a14:m>
                  <m:oMath xmlns:m="http://schemas.openxmlformats.org/officeDocument/2006/math">
                    <m:r>
                      <a:rPr lang="en-US" sz="2400" i="1" dirty="0">
                        <a:solidFill>
                          <a:srgbClr val="000000"/>
                        </a:solidFill>
                        <a:latin typeface="Cambria Math" panose="02040503050406030204" pitchFamily="18" charset="0"/>
                        <a:cs typeface="+mn-cs"/>
                      </a:rPr>
                      <m:t>𝑦</m:t>
                    </m:r>
                  </m:oMath>
                </a14:m>
                <a:endParaRPr lang="en-US" sz="2400" dirty="0">
                  <a:solidFill>
                    <a:srgbClr val="000000"/>
                  </a:solidFill>
                  <a:latin typeface="Calibri" panose="020F0502020204030204"/>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643876" y="2057403"/>
                <a:ext cx="2195922" cy="461665"/>
              </a:xfrm>
              <a:prstGeom prst="rect">
                <a:avLst/>
              </a:prstGeom>
              <a:blipFill>
                <a:blip r:embed="rId4"/>
                <a:stretch>
                  <a:fillRect l="-4444" t="-10667" b="-29333"/>
                </a:stretch>
              </a:blipFill>
            </p:spPr>
            <p:txBody>
              <a:bodyPr/>
              <a:lstStyle/>
              <a:p>
                <a:r>
                  <a:rPr lang="ar-SA">
                    <a:noFill/>
                  </a:rPr>
                  <a:t> </a:t>
                </a:r>
              </a:p>
            </p:txBody>
          </p:sp>
        </mc:Fallback>
      </mc:AlternateContent>
      <p:sp>
        <p:nvSpPr>
          <p:cNvPr id="58" name="TextBox 57"/>
          <p:cNvSpPr txBox="1"/>
          <p:nvPr/>
        </p:nvSpPr>
        <p:spPr>
          <a:xfrm>
            <a:off x="457200" y="5143500"/>
            <a:ext cx="2022092" cy="415498"/>
          </a:xfrm>
          <a:prstGeom prst="rect">
            <a:avLst/>
          </a:prstGeom>
          <a:noFill/>
        </p:spPr>
        <p:txBody>
          <a:bodyPr wrap="none" rtlCol="0">
            <a:spAutoFit/>
          </a:bodyPr>
          <a:lstStyle/>
          <a:p>
            <a:pPr defTabSz="685783" fontAlgn="auto">
              <a:spcBef>
                <a:spcPts val="0"/>
              </a:spcBef>
              <a:spcAft>
                <a:spcPts val="0"/>
              </a:spcAft>
            </a:pPr>
            <a:r>
              <a:rPr lang="en-US" sz="2100" dirty="0">
                <a:solidFill>
                  <a:srgbClr val="000000"/>
                </a:solidFill>
                <a:latin typeface="Calibri" panose="020F0502020204030204"/>
                <a:cs typeface="+mn-cs"/>
              </a:rPr>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2345099"/>
                <a:ext cx="2683042"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Loss function L(</a:t>
                </a:r>
                <a14:m>
                  <m:oMath xmlns:m="http://schemas.openxmlformats.org/officeDocument/2006/math">
                    <m:acc>
                      <m:accPr>
                        <m:chr m:val="̂"/>
                        <m:ctrlPr>
                          <a:rPr lang="en-US" sz="2400" i="1" dirty="0">
                            <a:solidFill>
                              <a:srgbClr val="000000"/>
                            </a:solidFill>
                            <a:latin typeface="Cambria Math" panose="02040503050406030204" pitchFamily="18" charset="0"/>
                            <a:cs typeface="+mn-cs"/>
                          </a:rPr>
                        </m:ctrlPr>
                      </m:accPr>
                      <m:e>
                        <m:r>
                          <a:rPr lang="en-US" sz="2400" i="1" dirty="0">
                            <a:solidFill>
                              <a:srgbClr val="000000"/>
                            </a:solidFill>
                            <a:latin typeface="Cambria Math" panose="02040503050406030204" pitchFamily="18" charset="0"/>
                            <a:cs typeface="+mn-cs"/>
                          </a:rPr>
                          <m:t>𝑦</m:t>
                        </m:r>
                      </m:e>
                    </m:acc>
                    <m:r>
                      <a:rPr lang="en-US" sz="2400" i="1" dirty="0">
                        <a:solidFill>
                          <a:srgbClr val="000000"/>
                        </a:solidFill>
                        <a:latin typeface="Cambria Math" panose="02040503050406030204" pitchFamily="18" charset="0"/>
                        <a:cs typeface="+mn-cs"/>
                      </a:rPr>
                      <m:t>,</m:t>
                    </m:r>
                    <m:r>
                      <a:rPr lang="en-US" sz="2400" i="1" dirty="0">
                        <a:solidFill>
                          <a:srgbClr val="000000"/>
                        </a:solidFill>
                        <a:latin typeface="Cambria Math" panose="02040503050406030204" pitchFamily="18" charset="0"/>
                        <a:cs typeface="+mn-cs"/>
                      </a:rPr>
                      <m:t>𝑦</m:t>
                    </m:r>
                  </m:oMath>
                </a14:m>
                <a:r>
                  <a:rPr lang="en-US" sz="2400" dirty="0">
                    <a:solidFill>
                      <a:srgbClr val="000000"/>
                    </a:solidFill>
                    <a:latin typeface="Calibri" panose="020F0502020204030204"/>
                    <a:cs typeface="+mn-cs"/>
                  </a:rPr>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2345099"/>
                <a:ext cx="2683042" cy="461665"/>
              </a:xfrm>
              <a:prstGeom prst="rect">
                <a:avLst/>
              </a:prstGeom>
              <a:blipFill>
                <a:blip r:embed="rId5"/>
                <a:stretch>
                  <a:fillRect l="-3636" t="-10667" r="-2500" b="-30667"/>
                </a:stretch>
              </a:blipFill>
            </p:spPr>
            <p:txBody>
              <a:bodyPr/>
              <a:lstStyle/>
              <a:p>
                <a:r>
                  <a:rPr lang="ar-SA">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6" y="2221143"/>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8" y="3620281"/>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dirty="0">
                <a:solidFill>
                  <a:srgbClr val="009900"/>
                </a:solidFill>
                <a:latin typeface="Tahoma" charset="0"/>
                <a:cs typeface="+mn-cs"/>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pPr defTabSz="685783" fontAlgn="auto">
                <a:spcBef>
                  <a:spcPts val="0"/>
                </a:spcBef>
                <a:spcAft>
                  <a:spcPts val="0"/>
                </a:spcAft>
              </a:pPr>
              <a:r>
                <a:rPr lang="en-US" sz="1350" dirty="0">
                  <a:solidFill>
                    <a:srgbClr val="C00000"/>
                  </a:solidFill>
                  <a:latin typeface="Calibri" panose="020F0502020204030204"/>
                  <a:cs typeface="+mn-cs"/>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7" y="3404245"/>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pPr defTabSz="685783" fontAlgn="auto">
                <a:spcBef>
                  <a:spcPts val="0"/>
                </a:spcBef>
                <a:spcAft>
                  <a:spcPts val="0"/>
                </a:spcAft>
              </a:pPr>
              <a:r>
                <a:rPr lang="en-US" sz="1350" dirty="0">
                  <a:solidFill>
                    <a:srgbClr val="C00000"/>
                  </a:solidFill>
                  <a:latin typeface="Calibri" panose="020F0502020204030204"/>
                  <a:cs typeface="+mn-cs"/>
                </a:rPr>
                <a:t>Backward pass</a:t>
              </a:r>
            </a:p>
          </p:txBody>
        </p:sp>
      </p:grpSp>
      <p:sp>
        <p:nvSpPr>
          <p:cNvPr id="22" name="TextBox 21"/>
          <p:cNvSpPr txBox="1"/>
          <p:nvPr/>
        </p:nvSpPr>
        <p:spPr>
          <a:xfrm>
            <a:off x="914400" y="228600"/>
            <a:ext cx="6934200" cy="769441"/>
          </a:xfrm>
          <a:prstGeom prst="rect">
            <a:avLst/>
          </a:prstGeom>
          <a:noFill/>
        </p:spPr>
        <p:txBody>
          <a:bodyPr wrap="square" rtlCol="1">
            <a:spAutoFit/>
          </a:bodyPr>
          <a:lstStyle/>
          <a:p>
            <a:r>
              <a:rPr lang="en-US" sz="4400" dirty="0" smtClean="0"/>
              <a:t>Neural Network Training</a:t>
            </a:r>
            <a:endParaRPr lang="ar-SA" sz="4400" dirty="0"/>
          </a:p>
        </p:txBody>
      </p:sp>
    </p:spTree>
    <p:extLst>
      <p:ext uri="{BB962C8B-B14F-4D97-AF65-F5344CB8AC3E}">
        <p14:creationId xmlns:p14="http://schemas.microsoft.com/office/powerpoint/2010/main" val="17284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200025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2000250"/>
                <a:ext cx="8229600" cy="4000500"/>
              </a:xfrm>
              <a:blipFill>
                <a:blip r:embed="rId3"/>
                <a:stretch>
                  <a:fillRect l="-2593" t="-3354"/>
                </a:stretch>
              </a:blipFill>
            </p:spPr>
            <p:txBody>
              <a:bodyPr/>
              <a:lstStyle/>
              <a:p>
                <a:r>
                  <a:rPr lang="ar-SA">
                    <a:noFill/>
                  </a:rPr>
                  <a:t> </a:t>
                </a:r>
              </a:p>
            </p:txBody>
          </p:sp>
        </mc:Fallback>
      </mc:AlternateContent>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43</a:t>
            </a:fld>
            <a:endParaRPr lang="en-US">
              <a:latin typeface="Calibri" panose="020F0502020204030204"/>
              <a:cs typeface="+mn-cs"/>
            </a:endParaRPr>
          </a:p>
        </p:txBody>
      </p:sp>
    </p:spTree>
    <p:extLst>
      <p:ext uri="{BB962C8B-B14F-4D97-AF65-F5344CB8AC3E}">
        <p14:creationId xmlns:p14="http://schemas.microsoft.com/office/powerpoint/2010/main" val="559865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6953"/>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44</a:t>
            </a:fld>
            <a:endParaRPr lang="en-US">
              <a:latin typeface="Calibri" panose="020F0502020204030204"/>
              <a:cs typeface="+mn-cs"/>
            </a:endParaRPr>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355034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2" y="4288054"/>
            <a:ext cx="6142427" cy="443114"/>
          </a:xfrm>
          <a:prstGeom prst="rect">
            <a:avLst/>
          </a:prstGeom>
        </p:spPr>
      </p:pic>
    </p:spTree>
    <p:extLst>
      <p:ext uri="{BB962C8B-B14F-4D97-AF65-F5344CB8AC3E}">
        <p14:creationId xmlns:p14="http://schemas.microsoft.com/office/powerpoint/2010/main" val="37821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976953"/>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3" y="205740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3" y="2057400"/>
                <a:ext cx="8092439" cy="3943350"/>
              </a:xfrm>
              <a:blipFill>
                <a:blip r:embed="rId3"/>
                <a:stretch>
                  <a:fillRect l="-2636" t="-2632"/>
                </a:stretch>
              </a:blipFill>
            </p:spPr>
            <p:txBody>
              <a:bodyPr/>
              <a:lstStyle/>
              <a:p>
                <a:r>
                  <a:rPr lang="ar-SA">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401372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5181600"/>
            <a:ext cx="4095750" cy="819150"/>
          </a:xfrm>
          <a:prstGeom prst="rect">
            <a:avLst/>
          </a:prstGeom>
        </p:spPr>
      </p:pic>
      <p:sp>
        <p:nvSpPr>
          <p:cNvPr id="4" name="TextBox 3"/>
          <p:cNvSpPr txBox="1"/>
          <p:nvPr/>
        </p:nvSpPr>
        <p:spPr>
          <a:xfrm>
            <a:off x="3886200" y="4013722"/>
            <a:ext cx="304800" cy="523220"/>
          </a:xfrm>
          <a:prstGeom prst="rect">
            <a:avLst/>
          </a:prstGeom>
          <a:solidFill>
            <a:schemeClr val="bg1"/>
          </a:solidFill>
        </p:spPr>
        <p:txBody>
          <a:bodyPr wrap="square" rtlCol="1">
            <a:spAutoFit/>
          </a:bodyPr>
          <a:lstStyle/>
          <a:p>
            <a:r>
              <a:rPr lang="ar-SA" sz="2800" dirty="0" smtClean="0">
                <a:sym typeface="Symbol" panose="05050102010706020507" pitchFamily="18" charset="2"/>
              </a:rPr>
              <a:t></a:t>
            </a:r>
            <a:endParaRPr lang="ar-SA" sz="2800" dirty="0"/>
          </a:p>
        </p:txBody>
      </p:sp>
    </p:spTree>
    <p:extLst>
      <p:ext uri="{BB962C8B-B14F-4D97-AF65-F5344CB8AC3E}">
        <p14:creationId xmlns:p14="http://schemas.microsoft.com/office/powerpoint/2010/main" val="1300582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3" y="188595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46</a:t>
            </a:fld>
            <a:endParaRPr lang="en-US">
              <a:latin typeface="Calibri" panose="020F0502020204030204"/>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8" y="3048003"/>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3743327"/>
            <a:ext cx="2196692" cy="369332"/>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3" y="3280758"/>
            <a:ext cx="2741007" cy="369332"/>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1" y="2878725"/>
            <a:ext cx="3118161" cy="369332"/>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1" y="4321647"/>
                <a:ext cx="2883033" cy="886718"/>
              </a:xfrm>
              <a:prstGeom prst="rect">
                <a:avLst/>
              </a:prstGeom>
              <a:noFill/>
            </p:spPr>
            <p:txBody>
              <a:bodyPr wrap="none" lIns="0" tIns="0" rIns="0" bIns="0" rtlCol="0">
                <a:spAutoFit/>
              </a:bodyPr>
              <a:lstStyle/>
              <a:p>
                <a:pPr defTabSz="685783" fontAlgn="auto">
                  <a:spcBef>
                    <a:spcPts val="0"/>
                  </a:spcBef>
                  <a:spcAft>
                    <a:spcPts val="0"/>
                  </a:spcAft>
                </a:pPr>
                <a14:m>
                  <m:oMath xmlns:m="http://schemas.openxmlformats.org/officeDocument/2006/math">
                    <m:f>
                      <m:fPr>
                        <m:ctrlPr>
                          <a:rPr lang="en-US" sz="3600" i="1">
                            <a:solidFill>
                              <a:srgbClr val="000000"/>
                            </a:solidFill>
                            <a:latin typeface="Cambria Math" panose="02040503050406030204" pitchFamily="18" charset="0"/>
                            <a:ea typeface="Cambria Math" panose="02040503050406030204" pitchFamily="18" charset="0"/>
                            <a:cs typeface="+mn-cs"/>
                          </a:rPr>
                        </m:ctrlPr>
                      </m:fPr>
                      <m:num>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𝐿</m:t>
                        </m:r>
                      </m:num>
                      <m:den>
                        <m:r>
                          <a:rPr lang="en-US" sz="3600" i="1">
                            <a:solidFill>
                              <a:srgbClr val="000000"/>
                            </a:solidFill>
                            <a:latin typeface="Cambria Math" panose="02040503050406030204" pitchFamily="18" charset="0"/>
                            <a:ea typeface="Cambria Math" panose="02040503050406030204" pitchFamily="18" charset="0"/>
                            <a:cs typeface="+mn-cs"/>
                          </a:rPr>
                          <m:t>𝜕</m:t>
                        </m:r>
                        <m:sSub>
                          <m:sSubPr>
                            <m:ctrlPr>
                              <a:rPr lang="en-US" sz="3600" i="1">
                                <a:solidFill>
                                  <a:srgbClr val="000000"/>
                                </a:solidFill>
                                <a:latin typeface="Cambria Math" panose="02040503050406030204" pitchFamily="18" charset="0"/>
                                <a:ea typeface="Cambria Math" panose="02040503050406030204" pitchFamily="18" charset="0"/>
                                <a:cs typeface="+mn-cs"/>
                              </a:rPr>
                            </m:ctrlPr>
                          </m:sSubPr>
                          <m:e>
                            <m:r>
                              <a:rPr lang="en-US" sz="3600" i="1">
                                <a:solidFill>
                                  <a:srgbClr val="000000"/>
                                </a:solidFill>
                                <a:latin typeface="Cambria Math" panose="02040503050406030204" pitchFamily="18" charset="0"/>
                                <a:ea typeface="Cambria Math" panose="02040503050406030204" pitchFamily="18" charset="0"/>
                                <a:cs typeface="+mn-cs"/>
                              </a:rPr>
                              <m:t>𝑤</m:t>
                            </m:r>
                          </m:e>
                          <m:sub>
                            <m:r>
                              <a:rPr lang="en-US" sz="3600" i="1">
                                <a:solidFill>
                                  <a:srgbClr val="000000"/>
                                </a:solidFill>
                                <a:latin typeface="Cambria Math" panose="02040503050406030204" pitchFamily="18" charset="0"/>
                                <a:ea typeface="Cambria Math" panose="02040503050406030204" pitchFamily="18" charset="0"/>
                                <a:cs typeface="+mn-cs"/>
                              </a:rPr>
                              <m:t>𝑖</m:t>
                            </m:r>
                          </m:sub>
                        </m:sSub>
                      </m:den>
                    </m:f>
                    <m:r>
                      <a:rPr lang="en-US" sz="3600" i="1">
                        <a:solidFill>
                          <a:srgbClr val="000000"/>
                        </a:solidFill>
                        <a:latin typeface="Cambria Math" panose="02040503050406030204" pitchFamily="18" charset="0"/>
                        <a:ea typeface="Cambria Math" panose="02040503050406030204" pitchFamily="18" charset="0"/>
                        <a:cs typeface="+mn-cs"/>
                      </a:rPr>
                      <m:t>=</m:t>
                    </m:r>
                    <m:f>
                      <m:fPr>
                        <m:ctrlPr>
                          <a:rPr lang="en-US" sz="3600" i="1">
                            <a:solidFill>
                              <a:srgbClr val="000000"/>
                            </a:solidFill>
                            <a:latin typeface="Cambria Math" panose="02040503050406030204" pitchFamily="18" charset="0"/>
                            <a:ea typeface="Cambria Math" panose="02040503050406030204" pitchFamily="18" charset="0"/>
                            <a:cs typeface="+mn-cs"/>
                          </a:rPr>
                        </m:ctrlPr>
                      </m:fPr>
                      <m:num>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𝐿</m:t>
                        </m:r>
                      </m:num>
                      <m:den>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𝑦</m:t>
                        </m:r>
                      </m:den>
                    </m:f>
                  </m:oMath>
                </a14:m>
                <a:r>
                  <a:rPr lang="en-US" sz="3600" dirty="0">
                    <a:solidFill>
                      <a:srgbClr val="000000"/>
                    </a:solidFill>
                    <a:latin typeface="Cambria Math" panose="02040503050406030204" pitchFamily="18" charset="0"/>
                    <a:ea typeface="Cambria Math" panose="02040503050406030204" pitchFamily="18" charset="0"/>
                    <a:cs typeface="+mn-cs"/>
                  </a:rPr>
                  <a:t> </a:t>
                </a:r>
                <a14:m>
                  <m:oMath xmlns:m="http://schemas.openxmlformats.org/officeDocument/2006/math">
                    <m:f>
                      <m:fPr>
                        <m:ctrlPr>
                          <a:rPr lang="en-US" sz="3600" i="1">
                            <a:solidFill>
                              <a:srgbClr val="000000"/>
                            </a:solidFill>
                            <a:latin typeface="Cambria Math" panose="02040503050406030204" pitchFamily="18" charset="0"/>
                            <a:ea typeface="Cambria Math" panose="02040503050406030204" pitchFamily="18" charset="0"/>
                            <a:cs typeface="+mn-cs"/>
                          </a:rPr>
                        </m:ctrlPr>
                      </m:fPr>
                      <m:num>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𝑦</m:t>
                        </m:r>
                      </m:num>
                      <m:den>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𝑧</m:t>
                        </m:r>
                      </m:den>
                    </m:f>
                  </m:oMath>
                </a14:m>
                <a:r>
                  <a:rPr lang="en-US" sz="3600" dirty="0">
                    <a:solidFill>
                      <a:srgbClr val="000000"/>
                    </a:solidFill>
                    <a:latin typeface="Cambria Math" panose="02040503050406030204" pitchFamily="18" charset="0"/>
                    <a:ea typeface="Cambria Math" panose="02040503050406030204" pitchFamily="18" charset="0"/>
                    <a:cs typeface="+mn-cs"/>
                  </a:rPr>
                  <a:t> </a:t>
                </a:r>
                <a14:m>
                  <m:oMath xmlns:m="http://schemas.openxmlformats.org/officeDocument/2006/math">
                    <m:f>
                      <m:fPr>
                        <m:ctrlPr>
                          <a:rPr lang="en-US" sz="3600" i="1">
                            <a:solidFill>
                              <a:srgbClr val="000000"/>
                            </a:solidFill>
                            <a:latin typeface="Cambria Math" panose="02040503050406030204" pitchFamily="18" charset="0"/>
                            <a:ea typeface="Cambria Math" panose="02040503050406030204" pitchFamily="18" charset="0"/>
                            <a:cs typeface="+mn-cs"/>
                          </a:rPr>
                        </m:ctrlPr>
                      </m:fPr>
                      <m:num>
                        <m:r>
                          <a:rPr lang="en-US" sz="3600" i="1">
                            <a:solidFill>
                              <a:srgbClr val="000000"/>
                            </a:solidFill>
                            <a:latin typeface="Cambria Math" panose="02040503050406030204" pitchFamily="18" charset="0"/>
                            <a:ea typeface="Cambria Math" panose="02040503050406030204" pitchFamily="18" charset="0"/>
                            <a:cs typeface="+mn-cs"/>
                          </a:rPr>
                          <m:t>𝜕</m:t>
                        </m:r>
                        <m:r>
                          <a:rPr lang="en-US" sz="3600" i="1">
                            <a:solidFill>
                              <a:srgbClr val="000000"/>
                            </a:solidFill>
                            <a:latin typeface="Cambria Math" panose="02040503050406030204" pitchFamily="18" charset="0"/>
                            <a:ea typeface="Cambria Math" panose="02040503050406030204" pitchFamily="18" charset="0"/>
                            <a:cs typeface="+mn-cs"/>
                          </a:rPr>
                          <m:t>𝑧</m:t>
                        </m:r>
                      </m:num>
                      <m:den>
                        <m:r>
                          <a:rPr lang="en-US" sz="3600" i="1">
                            <a:solidFill>
                              <a:srgbClr val="000000"/>
                            </a:solidFill>
                            <a:latin typeface="Cambria Math" panose="02040503050406030204" pitchFamily="18" charset="0"/>
                            <a:ea typeface="Cambria Math" panose="02040503050406030204" pitchFamily="18" charset="0"/>
                            <a:cs typeface="+mn-cs"/>
                          </a:rPr>
                          <m:t>𝜕</m:t>
                        </m:r>
                        <m:sSub>
                          <m:sSubPr>
                            <m:ctrlPr>
                              <a:rPr lang="en-US" sz="3600" i="1">
                                <a:solidFill>
                                  <a:srgbClr val="000000"/>
                                </a:solidFill>
                                <a:latin typeface="Cambria Math" panose="02040503050406030204" pitchFamily="18" charset="0"/>
                                <a:ea typeface="Cambria Math" panose="02040503050406030204" pitchFamily="18" charset="0"/>
                                <a:cs typeface="+mn-cs"/>
                              </a:rPr>
                            </m:ctrlPr>
                          </m:sSubPr>
                          <m:e>
                            <m:r>
                              <a:rPr lang="en-US" sz="3600" i="1">
                                <a:solidFill>
                                  <a:srgbClr val="000000"/>
                                </a:solidFill>
                                <a:latin typeface="Cambria Math" panose="02040503050406030204" pitchFamily="18" charset="0"/>
                                <a:ea typeface="Cambria Math" panose="02040503050406030204" pitchFamily="18" charset="0"/>
                                <a:cs typeface="+mn-cs"/>
                              </a:rPr>
                              <m:t>𝑤</m:t>
                            </m:r>
                          </m:e>
                          <m:sub>
                            <m:r>
                              <a:rPr lang="en-US" sz="3600" i="1">
                                <a:solidFill>
                                  <a:srgbClr val="000000"/>
                                </a:solidFill>
                                <a:latin typeface="Cambria Math" panose="02040503050406030204" pitchFamily="18" charset="0"/>
                                <a:ea typeface="Cambria Math" panose="02040503050406030204" pitchFamily="18" charset="0"/>
                                <a:cs typeface="+mn-cs"/>
                              </a:rPr>
                              <m:t>𝑖</m:t>
                            </m:r>
                          </m:sub>
                        </m:sSub>
                      </m:den>
                    </m:f>
                  </m:oMath>
                </a14:m>
                <a:endParaRPr lang="en-US" sz="3600" dirty="0">
                  <a:solidFill>
                    <a:srgbClr val="000000"/>
                  </a:solidFill>
                  <a:latin typeface="Cambria Math" panose="02040503050406030204" pitchFamily="18" charset="0"/>
                  <a:ea typeface="Cambria Math" panose="02040503050406030204" pitchFamily="18" charset="0"/>
                  <a:cs typeface="+mn-cs"/>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1" y="4321647"/>
                <a:ext cx="2883033" cy="886718"/>
              </a:xfrm>
              <a:prstGeom prst="rect">
                <a:avLst/>
              </a:prstGeom>
              <a:blipFill>
                <a:blip r:embed="rId4"/>
                <a:stretch>
                  <a:fillRect/>
                </a:stretch>
              </a:blipFill>
            </p:spPr>
            <p:txBody>
              <a:bodyPr/>
              <a:lstStyle/>
              <a:p>
                <a:r>
                  <a:rPr lang="ar-SA">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6" y="1834785"/>
            <a:ext cx="2205225" cy="801900"/>
          </a:xfrm>
          <a:prstGeom prst="rect">
            <a:avLst/>
          </a:prstGeom>
        </p:spPr>
      </p:pic>
    </p:spTree>
    <p:extLst>
      <p:ext uri="{BB962C8B-B14F-4D97-AF65-F5344CB8AC3E}">
        <p14:creationId xmlns:p14="http://schemas.microsoft.com/office/powerpoint/2010/main" val="382575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1177823"/>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3" y="213360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47</a:t>
            </a:fld>
            <a:endParaRPr lang="en-US">
              <a:latin typeface="Calibri" panose="020F0502020204030204"/>
              <a:cs typeface="+mn-cs"/>
            </a:endParaRPr>
          </a:p>
        </p:txBody>
      </p:sp>
    </p:spTree>
    <p:extLst>
      <p:ext uri="{BB962C8B-B14F-4D97-AF65-F5344CB8AC3E}">
        <p14:creationId xmlns:p14="http://schemas.microsoft.com/office/powerpoint/2010/main" val="136194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177165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48</a:t>
            </a:fld>
            <a:endParaRPr lang="en-US">
              <a:latin typeface="Calibri" panose="020F0502020204030204"/>
              <a:cs typeface="+mn-cs"/>
            </a:endParaRPr>
          </a:p>
        </p:txBody>
      </p:sp>
    </p:spTree>
    <p:extLst>
      <p:ext uri="{BB962C8B-B14F-4D97-AF65-F5344CB8AC3E}">
        <p14:creationId xmlns:p14="http://schemas.microsoft.com/office/powerpoint/2010/main" val="1823396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251460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49</a:t>
            </a:fld>
            <a:endParaRPr lang="en-US">
              <a:latin typeface="Calibri" panose="020F0502020204030204"/>
              <a:cs typeface="+mn-cs"/>
            </a:endParaRPr>
          </a:p>
        </p:txBody>
      </p:sp>
    </p:spTree>
    <p:extLst>
      <p:ext uri="{BB962C8B-B14F-4D97-AF65-F5344CB8AC3E}">
        <p14:creationId xmlns:p14="http://schemas.microsoft.com/office/powerpoint/2010/main" val="1615970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15872" y="205740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348615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7" y="4914900"/>
            <a:ext cx="2161309" cy="457200"/>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blip>
          <a:stretch>
            <a:fillRect/>
          </a:stretch>
        </p:blipFill>
        <p:spPr>
          <a:xfrm>
            <a:off x="2895600" y="2273373"/>
            <a:ext cx="3121272" cy="1352551"/>
          </a:xfrm>
          <a:prstGeom prst="rect">
            <a:avLst/>
          </a:prstGeom>
        </p:spPr>
      </p:pic>
    </p:spTree>
    <p:extLst>
      <p:ext uri="{BB962C8B-B14F-4D97-AF65-F5344CB8AC3E}">
        <p14:creationId xmlns:p14="http://schemas.microsoft.com/office/powerpoint/2010/main" val="64839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115870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50</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1657352"/>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2" y="3539297"/>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3" y="2072612"/>
            <a:ext cx="2021451"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Computations:</a:t>
            </a:r>
          </a:p>
        </p:txBody>
      </p:sp>
    </p:spTree>
    <p:extLst>
      <p:ext uri="{BB962C8B-B14F-4D97-AF65-F5344CB8AC3E}">
        <p14:creationId xmlns:p14="http://schemas.microsoft.com/office/powerpoint/2010/main" val="29714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115870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51</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1657350"/>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3144186"/>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2" y="2076021"/>
            <a:ext cx="2021451"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Computations:</a:t>
            </a:r>
          </a:p>
        </p:txBody>
      </p:sp>
    </p:spTree>
    <p:extLst>
      <p:ext uri="{BB962C8B-B14F-4D97-AF65-F5344CB8AC3E}">
        <p14:creationId xmlns:p14="http://schemas.microsoft.com/office/powerpoint/2010/main" val="283546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2172865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119801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53</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1857227"/>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4718769"/>
                <a:ext cx="7594082" cy="1004699"/>
              </a:xfrm>
              <a:prstGeom prst="rect">
                <a:avLst/>
              </a:prstGeom>
            </p:spPr>
            <p:txBody>
              <a:bodyPr wrap="square">
                <a:spAutoFit/>
              </a:bodyPr>
              <a:lstStyle/>
              <a:p>
                <a:pPr defTabSz="685783" fontAlgn="auto">
                  <a:spcBef>
                    <a:spcPts val="0"/>
                  </a:spcBef>
                  <a:spcAft>
                    <a:spcPts val="0"/>
                  </a:spcAft>
                </a:pPr>
                <a:r>
                  <a:rPr lang="en-US" sz="2400" dirty="0">
                    <a:solidFill>
                      <a:srgbClr val="000000"/>
                    </a:solidFill>
                    <a:latin typeface="NimbusRomNo9L"/>
                    <a:cs typeface="+mn-cs"/>
                  </a:rPr>
                  <a:t>The derivative </a:t>
                </a:r>
                <a14:m>
                  <m:oMath xmlns:m="http://schemas.openxmlformats.org/officeDocument/2006/math">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ea typeface="Cambria Math" panose="02040503050406030204" pitchFamily="18" charset="0"/>
                            <a:cs typeface="+mn-cs"/>
                          </a:rPr>
                          <m:t>𝐿</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ea typeface="Cambria Math" panose="02040503050406030204" pitchFamily="18" charset="0"/>
                            <a:cs typeface="+mn-cs"/>
                          </a:rPr>
                          <m:t>𝑎</m:t>
                        </m:r>
                      </m:den>
                    </m:f>
                  </m:oMath>
                </a14:m>
                <a:r>
                  <a:rPr lang="en-US" sz="2400" dirty="0">
                    <a:solidFill>
                      <a:srgbClr val="000000"/>
                    </a:solidFill>
                    <a:latin typeface="NimbusRomNo9L"/>
                    <a:cs typeface="+mn-cs"/>
                  </a:rPr>
                  <a:t>, tells us how much a small change in </a:t>
                </a:r>
                <a:r>
                  <a:rPr lang="en-US" sz="2400" i="1" dirty="0">
                    <a:solidFill>
                      <a:srgbClr val="000000"/>
                    </a:solidFill>
                    <a:latin typeface="NimbusRomNo9L"/>
                    <a:cs typeface="+mn-cs"/>
                  </a:rPr>
                  <a:t>a </a:t>
                </a:r>
                <a:r>
                  <a:rPr lang="en-US" sz="2400" dirty="0">
                    <a:solidFill>
                      <a:srgbClr val="000000"/>
                    </a:solidFill>
                    <a:latin typeface="NimbusRomNo9L"/>
                    <a:cs typeface="+mn-cs"/>
                  </a:rPr>
                  <a:t>affects </a:t>
                </a:r>
                <a:r>
                  <a:rPr lang="en-US" sz="2400" i="1" dirty="0">
                    <a:solidFill>
                      <a:srgbClr val="000000"/>
                    </a:solidFill>
                    <a:latin typeface="NimbusRomNo9L"/>
                    <a:cs typeface="+mn-cs"/>
                  </a:rPr>
                  <a:t>L</a:t>
                </a:r>
                <a:r>
                  <a:rPr lang="en-US" sz="2400" dirty="0">
                    <a:solidFill>
                      <a:srgbClr val="000000"/>
                    </a:solidFill>
                    <a:latin typeface="NimbusRomNo9L"/>
                    <a:cs typeface="+mn-cs"/>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4718769"/>
                <a:ext cx="7594082" cy="1004699"/>
              </a:xfrm>
              <a:prstGeom prst="rect">
                <a:avLst/>
              </a:prstGeom>
              <a:blipFill>
                <a:blip r:embed="rId5"/>
                <a:stretch>
                  <a:fillRect l="-1204" r="-1284" b="-13333"/>
                </a:stretch>
              </a:blipFill>
            </p:spPr>
            <p:txBody>
              <a:bodyPr/>
              <a:lstStyle/>
              <a:p>
                <a:r>
                  <a:rPr lang="ar-SA">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3822801"/>
            <a:ext cx="5486400" cy="461665"/>
          </a:xfrm>
          <a:prstGeom prst="rect">
            <a:avLst/>
          </a:prstGeom>
          <a:noFill/>
        </p:spPr>
        <p:txBody>
          <a:bodyPr wrap="squar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We want:</a:t>
            </a:r>
            <a:endParaRPr lang="en-US" sz="2400" i="1" dirty="0">
              <a:solidFill>
                <a:srgbClr val="000000"/>
              </a:solidFill>
              <a:latin typeface="Calibri" panose="020F0502020204030204"/>
              <a:cs typeface="+mn-cs"/>
            </a:endParaRPr>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3741089"/>
            <a:ext cx="2583708" cy="625091"/>
          </a:xfrm>
          <a:prstGeom prst="rect">
            <a:avLst/>
          </a:prstGeom>
        </p:spPr>
      </p:pic>
    </p:spTree>
    <p:extLst>
      <p:ext uri="{BB962C8B-B14F-4D97-AF65-F5344CB8AC3E}">
        <p14:creationId xmlns:p14="http://schemas.microsoft.com/office/powerpoint/2010/main" val="230016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3" y="205740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1" y="291332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4199861"/>
            <a:ext cx="2940300" cy="801900"/>
          </a:xfrm>
          <a:prstGeom prst="rect">
            <a:avLst/>
          </a:prstGeom>
        </p:spPr>
      </p:pic>
    </p:spTree>
    <p:extLst>
      <p:ext uri="{BB962C8B-B14F-4D97-AF65-F5344CB8AC3E}">
        <p14:creationId xmlns:p14="http://schemas.microsoft.com/office/powerpoint/2010/main" val="7383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325755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119801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55</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947273"/>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4212476"/>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6" y="323272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1" y="4157890"/>
            <a:ext cx="1546567" cy="1795953"/>
          </a:xfrm>
          <a:prstGeom prst="rect">
            <a:avLst/>
          </a:prstGeom>
        </p:spPr>
      </p:pic>
    </p:spTree>
    <p:extLst>
      <p:ext uri="{BB962C8B-B14F-4D97-AF65-F5344CB8AC3E}">
        <p14:creationId xmlns:p14="http://schemas.microsoft.com/office/powerpoint/2010/main" val="12600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168041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56</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2141623"/>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326721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1138018"/>
            <a:ext cx="2305050" cy="1496786"/>
          </a:xfrm>
          <a:prstGeom prst="rect">
            <a:avLst/>
          </a:prstGeom>
        </p:spPr>
      </p:pic>
    </p:spTree>
    <p:extLst>
      <p:ext uri="{BB962C8B-B14F-4D97-AF65-F5344CB8AC3E}">
        <p14:creationId xmlns:p14="http://schemas.microsoft.com/office/powerpoint/2010/main" val="2931489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rcRect/>
          <a:stretch/>
        </p:blipFill>
        <p:spPr>
          <a:xfrm>
            <a:off x="1826724" y="1771653"/>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57</a:t>
            </a:fld>
            <a:endParaRPr lang="en-US">
              <a:latin typeface="Calibri" panose="020F0502020204030204"/>
              <a:cs typeface="+mn-cs"/>
            </a:endParaRPr>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4" y="99528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3" y="939000"/>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5105401"/>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en-US" sz="1350" dirty="0">
              <a:solidFill>
                <a:prstClr val="white"/>
              </a:solidFill>
              <a:latin typeface="Calibri" panose="020F0502020204030204"/>
            </a:endParaRPr>
          </a:p>
        </p:txBody>
      </p:sp>
      <p:sp>
        <p:nvSpPr>
          <p:cNvPr id="10" name="Rectangle 9">
            <a:extLst>
              <a:ext uri="{FF2B5EF4-FFF2-40B4-BE49-F238E27FC236}">
                <a16:creationId xmlns:a16="http://schemas.microsoft.com/office/drawing/2014/main" id="{46496F63-1470-B04A-A91D-45192E0DC905}"/>
              </a:ext>
            </a:extLst>
          </p:cNvPr>
          <p:cNvSpPr/>
          <p:nvPr/>
        </p:nvSpPr>
        <p:spPr>
          <a:xfrm>
            <a:off x="4604692" y="446499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fontAlgn="auto">
              <a:spcBef>
                <a:spcPts val="0"/>
              </a:spcBef>
              <a:spcAft>
                <a:spcPts val="0"/>
              </a:spcAft>
            </a:pPr>
            <a:endParaRPr lang="en-US" sz="1350" dirty="0">
              <a:solidFill>
                <a:prstClr val="white"/>
              </a:solidFill>
              <a:latin typeface="Calibri" panose="020F0502020204030204"/>
            </a:endParaRPr>
          </a:p>
        </p:txBody>
      </p:sp>
    </p:spTree>
    <p:extLst>
      <p:ext uri="{BB962C8B-B14F-4D97-AF65-F5344CB8AC3E}">
        <p14:creationId xmlns:p14="http://schemas.microsoft.com/office/powerpoint/2010/main" val="4049452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1743817"/>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58</a:t>
            </a:fld>
            <a:endParaRPr lang="en-US">
              <a:latin typeface="Calibri" panose="020F0502020204030204"/>
              <a:cs typeface="+mn-cs"/>
            </a:endParaRPr>
          </a:p>
        </p:txBody>
      </p:sp>
    </p:spTree>
    <p:extLst>
      <p:ext uri="{BB962C8B-B14F-4D97-AF65-F5344CB8AC3E}">
        <p14:creationId xmlns:p14="http://schemas.microsoft.com/office/powerpoint/2010/main" val="314821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85725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59</a:t>
            </a:fld>
            <a:endParaRPr lang="en-US">
              <a:latin typeface="Calibri" panose="020F0502020204030204"/>
              <a:cs typeface="+mn-cs"/>
            </a:endParaRPr>
          </a:p>
        </p:txBody>
      </p:sp>
      <p:sp>
        <p:nvSpPr>
          <p:cNvPr id="8" name="Oval 7"/>
          <p:cNvSpPr/>
          <p:nvPr/>
        </p:nvSpPr>
        <p:spPr bwMode="auto">
          <a:xfrm>
            <a:off x="3153332" y="4066824"/>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9" name="Oval 8"/>
          <p:cNvSpPr/>
          <p:nvPr/>
        </p:nvSpPr>
        <p:spPr bwMode="auto">
          <a:xfrm>
            <a:off x="2924732" y="368582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10" name="Oval 9"/>
          <p:cNvSpPr/>
          <p:nvPr/>
        </p:nvSpPr>
        <p:spPr bwMode="auto">
          <a:xfrm>
            <a:off x="3381932" y="245745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a:r>
              <a:rPr lang="en-US" sz="3000" dirty="0" err="1">
                <a:solidFill>
                  <a:srgbClr val="000000"/>
                </a:solidFill>
                <a:latin typeface="Times New Roman" panose="02020603050405020304" pitchFamily="18" charset="0"/>
                <a:cs typeface="Times New Roman" panose="02020603050405020304" pitchFamily="18" charset="0"/>
              </a:rPr>
              <a:t>σ</a:t>
            </a:r>
            <a:endParaRPr lang="en-US" sz="3000" dirty="0">
              <a:solidFill>
                <a:srgbClr val="000000"/>
              </a:solidFill>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368582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14" name="Straight Arrow Connector 13"/>
          <p:cNvCxnSpPr>
            <a:cxnSpLocks/>
            <a:stCxn id="9" idx="0"/>
            <a:endCxn id="10" idx="3"/>
          </p:cNvCxnSpPr>
          <p:nvPr/>
        </p:nvCxnSpPr>
        <p:spPr bwMode="auto">
          <a:xfrm flipV="1">
            <a:off x="3153333" y="2845333"/>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911883"/>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8" y="291188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4" name="Oval 23"/>
          <p:cNvSpPr/>
          <p:nvPr/>
        </p:nvSpPr>
        <p:spPr bwMode="auto">
          <a:xfrm>
            <a:off x="4067732"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sp>
        <p:nvSpPr>
          <p:cNvPr id="25" name="Oval 24"/>
          <p:cNvSpPr/>
          <p:nvPr/>
        </p:nvSpPr>
        <p:spPr bwMode="auto">
          <a:xfrm>
            <a:off x="2696132" y="502920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cxnSp>
        <p:nvCxnSpPr>
          <p:cNvPr id="26" name="Straight Arrow Connector 25"/>
          <p:cNvCxnSpPr>
            <a:cxnSpLocks/>
          </p:cNvCxnSpPr>
          <p:nvPr/>
        </p:nvCxnSpPr>
        <p:spPr bwMode="auto">
          <a:xfrm flipV="1">
            <a:off x="2247901" y="390660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416189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413654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416189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416189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984327"/>
            <a:ext cx="83820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r>
              <a:rPr lang="en-US" sz="2800" baseline="30000" dirty="0">
                <a:solidFill>
                  <a:srgbClr val="590A0E"/>
                </a:solidFill>
                <a:latin typeface="Calibri" panose="020F0502020204030204"/>
                <a:cs typeface="+mn-cs"/>
              </a:rPr>
              <a:t>[2]</a:t>
            </a:r>
          </a:p>
        </p:txBody>
      </p:sp>
      <p:sp>
        <p:nvSpPr>
          <p:cNvPr id="77" name="TextBox 76"/>
          <p:cNvSpPr txBox="1"/>
          <p:nvPr/>
        </p:nvSpPr>
        <p:spPr>
          <a:xfrm>
            <a:off x="2057400" y="4292780"/>
            <a:ext cx="87630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W</a:t>
            </a:r>
            <a:r>
              <a:rPr lang="en-US" sz="2800" baseline="30000" dirty="0">
                <a:solidFill>
                  <a:srgbClr val="590A0E"/>
                </a:solidFill>
                <a:latin typeface="Calibri" panose="020F0502020204030204"/>
                <a:cs typeface="+mn-cs"/>
              </a:rPr>
              <a:t>[1]</a:t>
            </a:r>
            <a:endParaRPr lang="en-US" sz="2800" dirty="0">
              <a:solidFill>
                <a:srgbClr val="590A0E"/>
              </a:solidFill>
              <a:latin typeface="Calibri" panose="020F0502020204030204"/>
              <a:cs typeface="+mn-cs"/>
            </a:endParaRPr>
          </a:p>
        </p:txBody>
      </p:sp>
      <p:sp>
        <p:nvSpPr>
          <p:cNvPr id="82" name="TextBox 81"/>
          <p:cNvSpPr txBox="1"/>
          <p:nvPr/>
        </p:nvSpPr>
        <p:spPr>
          <a:xfrm>
            <a:off x="3486150" y="1966075"/>
            <a:ext cx="300082"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y</a:t>
            </a:r>
            <a:endParaRPr lang="en-US" dirty="0">
              <a:solidFill>
                <a:srgbClr val="000000"/>
              </a:solidFill>
              <a:latin typeface="Calibri" panose="020F0502020204030204"/>
              <a:cs typeface="+mn-cs"/>
            </a:endParaRPr>
          </a:p>
        </p:txBody>
      </p:sp>
      <p:sp>
        <p:nvSpPr>
          <p:cNvPr id="83" name="TextBox 82"/>
          <p:cNvSpPr txBox="1"/>
          <p:nvPr/>
        </p:nvSpPr>
        <p:spPr>
          <a:xfrm>
            <a:off x="4070261" y="5566525"/>
            <a:ext cx="381836" cy="400110"/>
          </a:xfrm>
          <a:prstGeom prst="rect">
            <a:avLst/>
          </a:prstGeom>
          <a:noFill/>
        </p:spPr>
        <p:txBody>
          <a:bodyPr wrap="non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2</a:t>
            </a:r>
            <a:endParaRPr lang="en-US" baseline="-25000" dirty="0">
              <a:solidFill>
                <a:srgbClr val="000000"/>
              </a:solidFill>
              <a:latin typeface="Calibri" panose="020F0502020204030204"/>
              <a:cs typeface="+mn-cs"/>
            </a:endParaRPr>
          </a:p>
        </p:txBody>
      </p:sp>
      <p:sp>
        <p:nvSpPr>
          <p:cNvPr id="84" name="TextBox 83"/>
          <p:cNvSpPr txBox="1"/>
          <p:nvPr/>
        </p:nvSpPr>
        <p:spPr>
          <a:xfrm>
            <a:off x="2763719" y="5542136"/>
            <a:ext cx="457200" cy="400110"/>
          </a:xfrm>
          <a:prstGeom prst="rect">
            <a:avLst/>
          </a:prstGeom>
          <a:noFill/>
        </p:spPr>
        <p:txBody>
          <a:bodyPr wrap="square" rtlCol="0">
            <a:spAutoFit/>
          </a:bodyPr>
          <a:lstStyle/>
          <a:p>
            <a:pPr defTabSz="685783" fontAlgn="auto">
              <a:spcBef>
                <a:spcPts val="0"/>
              </a:spcBef>
              <a:spcAft>
                <a:spcPts val="0"/>
              </a:spcAft>
            </a:pPr>
            <a:r>
              <a:rPr lang="en-US" sz="2000" dirty="0">
                <a:solidFill>
                  <a:srgbClr val="000000"/>
                </a:solidFill>
                <a:latin typeface="Calibri" panose="020F0502020204030204"/>
                <a:cs typeface="+mn-cs"/>
              </a:rPr>
              <a:t>x</a:t>
            </a:r>
            <a:r>
              <a:rPr lang="en-US" sz="2000" baseline="-25000" dirty="0">
                <a:solidFill>
                  <a:srgbClr val="000000"/>
                </a:solidFill>
                <a:latin typeface="Calibri" panose="020F0502020204030204"/>
                <a:cs typeface="+mn-cs"/>
              </a:rPr>
              <a:t>1</a:t>
            </a:r>
            <a:endParaRPr lang="en-US" baseline="-25000" dirty="0">
              <a:solidFill>
                <a:srgbClr val="000000"/>
              </a:solidFill>
              <a:latin typeface="Calibri" panose="020F0502020204030204"/>
              <a:cs typeface="+mn-cs"/>
            </a:endParaRPr>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5" y="2510467"/>
            <a:ext cx="1907189" cy="369332"/>
          </a:xfrm>
          <a:prstGeom prst="rect">
            <a:avLst/>
          </a:prstGeom>
          <a:noFill/>
        </p:spPr>
        <p:txBody>
          <a:bodyPr wrap="none" rtlCol="0">
            <a:spAutoFit/>
          </a:bodyPr>
          <a:lstStyle/>
          <a:p>
            <a:pPr defTabSz="685783" fontAlgn="auto">
              <a:spcBef>
                <a:spcPts val="0"/>
              </a:spcBef>
              <a:spcAft>
                <a:spcPts val="0"/>
              </a:spcAft>
            </a:pPr>
            <a:r>
              <a:rPr lang="en-US" dirty="0">
                <a:solidFill>
                  <a:srgbClr val="000000"/>
                </a:solidFill>
                <a:latin typeface="Calibri" panose="020F0502020204030204"/>
                <a:cs typeface="+mn-cs"/>
              </a:rPr>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5" y="3754183"/>
            <a:ext cx="1635319" cy="369332"/>
          </a:xfrm>
          <a:prstGeom prst="rect">
            <a:avLst/>
          </a:prstGeom>
          <a:noFill/>
        </p:spPr>
        <p:txBody>
          <a:bodyPr wrap="none" rtlCol="0">
            <a:spAutoFit/>
          </a:bodyPr>
          <a:lstStyle/>
          <a:p>
            <a:pPr defTabSz="685783" fontAlgn="auto">
              <a:spcBef>
                <a:spcPts val="0"/>
              </a:spcBef>
              <a:spcAft>
                <a:spcPts val="0"/>
              </a:spcAft>
            </a:pPr>
            <a:r>
              <a:rPr lang="en-US" dirty="0" err="1">
                <a:solidFill>
                  <a:srgbClr val="000000"/>
                </a:solidFill>
                <a:latin typeface="Calibri" panose="020F0502020204030204"/>
                <a:cs typeface="+mn-cs"/>
              </a:rPr>
              <a:t>ReLU</a:t>
            </a:r>
            <a:r>
              <a:rPr lang="en-US" dirty="0">
                <a:solidFill>
                  <a:srgbClr val="000000"/>
                </a:solidFill>
                <a:latin typeface="Calibri" panose="020F0502020204030204"/>
                <a:cs typeface="+mn-cs"/>
              </a:rPr>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97205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r>
              <a:rPr lang="en-US" sz="1600" dirty="0">
                <a:solidFill>
                  <a:srgbClr val="000000"/>
                </a:solidFill>
                <a:latin typeface="Tahoma" charset="0"/>
                <a:cs typeface="+mn-cs"/>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416189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416189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360045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r>
              <a:rPr lang="en-US" sz="1600" dirty="0">
                <a:solidFill>
                  <a:srgbClr val="000000"/>
                </a:solidFill>
                <a:latin typeface="Tahoma" charset="0"/>
                <a:cs typeface="+mn-cs"/>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911883"/>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4318075"/>
            <a:ext cx="87630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b</a:t>
            </a:r>
            <a:r>
              <a:rPr lang="en-US" sz="2800" baseline="30000" dirty="0">
                <a:solidFill>
                  <a:srgbClr val="590A0E"/>
                </a:solidFill>
                <a:latin typeface="Calibri" panose="020F0502020204030204"/>
                <a:cs typeface="+mn-cs"/>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3046257"/>
            <a:ext cx="876300" cy="523220"/>
          </a:xfrm>
          <a:prstGeom prst="rect">
            <a:avLst/>
          </a:prstGeom>
          <a:noFill/>
        </p:spPr>
        <p:txBody>
          <a:bodyPr wrap="square" rtlCol="0">
            <a:spAutoFit/>
          </a:bodyPr>
          <a:lstStyle/>
          <a:p>
            <a:pPr defTabSz="685783" fontAlgn="auto">
              <a:spcBef>
                <a:spcPts val="0"/>
              </a:spcBef>
              <a:spcAft>
                <a:spcPts val="0"/>
              </a:spcAft>
            </a:pPr>
            <a:r>
              <a:rPr lang="en-US" sz="2800" dirty="0">
                <a:solidFill>
                  <a:srgbClr val="590A0E"/>
                </a:solidFill>
                <a:latin typeface="Calibri" panose="020F0502020204030204"/>
                <a:cs typeface="+mn-cs"/>
              </a:rPr>
              <a:t>b</a:t>
            </a:r>
            <a:r>
              <a:rPr lang="en-US" sz="2800" baseline="30000" dirty="0">
                <a:solidFill>
                  <a:srgbClr val="590A0E"/>
                </a:solidFill>
                <a:latin typeface="Calibri" panose="020F0502020204030204"/>
                <a:cs typeface="+mn-cs"/>
              </a:rPr>
              <a:t>[2]</a:t>
            </a:r>
            <a:endParaRPr lang="en-US" sz="2800" dirty="0">
              <a:solidFill>
                <a:srgbClr val="590A0E"/>
              </a:solidFill>
              <a:latin typeface="Calibri" panose="020F0502020204030204"/>
              <a:cs typeface="+mn-cs"/>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2172442"/>
            <a:ext cx="3254534" cy="2856758"/>
          </a:xfrm>
          <a:prstGeom prst="rect">
            <a:avLst/>
          </a:prstGeom>
        </p:spPr>
      </p:pic>
    </p:spTree>
    <p:extLst>
      <p:ext uri="{BB962C8B-B14F-4D97-AF65-F5344CB8AC3E}">
        <p14:creationId xmlns:p14="http://schemas.microsoft.com/office/powerpoint/2010/main" val="37153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6</a:t>
            </a:fld>
            <a:endParaRPr lang="en-US">
              <a:latin typeface="Calibri" panose="020F0502020204030204"/>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2457452"/>
            <a:ext cx="6052646" cy="2724929"/>
          </a:xfrm>
          <a:prstGeom prst="rect">
            <a:avLst/>
          </a:prstGeom>
        </p:spPr>
      </p:pic>
      <p:sp>
        <p:nvSpPr>
          <p:cNvPr id="8" name="TextBox 7"/>
          <p:cNvSpPr txBox="1"/>
          <p:nvPr/>
        </p:nvSpPr>
        <p:spPr>
          <a:xfrm>
            <a:off x="610619" y="3141062"/>
            <a:ext cx="1518364" cy="584775"/>
          </a:xfrm>
          <a:prstGeom prst="rect">
            <a:avLst/>
          </a:prstGeom>
          <a:noFill/>
        </p:spPr>
        <p:txBody>
          <a:bodyPr wrap="none" rtlCol="0">
            <a:spAutoFit/>
          </a:bodyPr>
          <a:lstStyle/>
          <a:p>
            <a:pPr defTabSz="685783" fontAlgn="auto">
              <a:spcBef>
                <a:spcPts val="0"/>
              </a:spcBef>
              <a:spcAft>
                <a:spcPts val="0"/>
              </a:spcAft>
            </a:pPr>
            <a:r>
              <a:rPr lang="en-US" sz="3200" dirty="0">
                <a:solidFill>
                  <a:srgbClr val="981535"/>
                </a:solidFill>
                <a:latin typeface="Calibri" panose="020F0502020204030204"/>
                <a:cs typeface="+mn-cs"/>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6" y="1878202"/>
            <a:ext cx="6915163"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We're already seen the sigmoid for logistic regression:</a:t>
            </a:r>
          </a:p>
        </p:txBody>
      </p:sp>
      <p:pic>
        <p:nvPicPr>
          <p:cNvPr id="4" name="Picture 3"/>
          <p:cNvPicPr>
            <a:picLocks noChangeAspect="1"/>
          </p:cNvPicPr>
          <p:nvPr/>
        </p:nvPicPr>
        <p:blipFill>
          <a:blip r:embed="rId4"/>
          <a:stretch>
            <a:fillRect/>
          </a:stretch>
        </p:blipFill>
        <p:spPr>
          <a:xfrm>
            <a:off x="1066800" y="5385668"/>
            <a:ext cx="3892967" cy="1047000"/>
          </a:xfrm>
          <a:prstGeom prst="rect">
            <a:avLst/>
          </a:prstGeom>
        </p:spPr>
      </p:pic>
    </p:spTree>
    <p:extLst>
      <p:ext uri="{BB962C8B-B14F-4D97-AF65-F5344CB8AC3E}">
        <p14:creationId xmlns:p14="http://schemas.microsoft.com/office/powerpoint/2010/main" val="2028971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85725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60</a:t>
            </a:fld>
            <a:endParaRPr lang="en-US">
              <a:latin typeface="Calibri" panose="020F0502020204030204"/>
              <a:cs typeface="+mn-cs"/>
            </a:endParaRPr>
          </a:p>
        </p:txBody>
      </p:sp>
      <p:sp>
        <p:nvSpPr>
          <p:cNvPr id="20" name="Oval 19"/>
          <p:cNvSpPr/>
          <p:nvPr/>
        </p:nvSpPr>
        <p:spPr bwMode="auto">
          <a:xfrm>
            <a:off x="3534332" y="541020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a:endParaRPr lang="en-US" sz="1600">
              <a:solidFill>
                <a:srgbClr val="009900"/>
              </a:solidFill>
              <a:latin typeface="Tahoma" charset="0"/>
              <a:cs typeface="+mn-cs"/>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225134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9" y="400394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1" y="2864800"/>
            <a:ext cx="3333721" cy="731792"/>
          </a:xfrm>
          <a:prstGeom prst="rect">
            <a:avLst/>
          </a:prstGeom>
        </p:spPr>
      </p:pic>
    </p:spTree>
    <p:extLst>
      <p:ext uri="{BB962C8B-B14F-4D97-AF65-F5344CB8AC3E}">
        <p14:creationId xmlns:p14="http://schemas.microsoft.com/office/powerpoint/2010/main" val="321900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975501"/>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962451"/>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4101519"/>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2080903"/>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5014789"/>
            <a:ext cx="2222500" cy="487865"/>
          </a:xfrm>
          <a:prstGeom prst="rect">
            <a:avLst/>
          </a:prstGeom>
        </p:spPr>
      </p:pic>
    </p:spTree>
    <p:extLst>
      <p:ext uri="{BB962C8B-B14F-4D97-AF65-F5344CB8AC3E}">
        <p14:creationId xmlns:p14="http://schemas.microsoft.com/office/powerpoint/2010/main" val="22646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1197489"/>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a:latin typeface="Cambria Math" panose="02040503050406030204" pitchFamily="18" charset="0"/>
                      </a:rPr>
                      <m:t>or</m:t>
                    </m:r>
                    <m:r>
                      <a:rPr lang="en-US" sz="220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m:t>
                        </m:r>
                        <m:r>
                          <a:rPr lang="en-US" sz="2200" i="1">
                            <a:latin typeface="Cambria Math" panose="02040503050406030204" pitchFamily="18" charset="0"/>
                          </a:rPr>
                          <m:t>2</m:t>
                        </m:r>
                        <m:r>
                          <a:rPr lang="en-US" sz="2200" i="1">
                            <a:latin typeface="Cambria Math" panose="02040503050406030204" pitchFamily="18" charset="0"/>
                          </a:rPr>
                          <m:t>]</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m:t>
                        </m:r>
                        <m:r>
                          <a:rPr lang="en-US" sz="2200" i="1">
                            <a:latin typeface="Cambria Math" panose="02040503050406030204" pitchFamily="18" charset="0"/>
                          </a:rPr>
                          <m:t>2</m:t>
                        </m:r>
                        <m:r>
                          <a:rPr lang="en-US" sz="2200" i="1">
                            <a:latin typeface="Cambria Math" panose="02040503050406030204" pitchFamily="18" charset="0"/>
                          </a:rPr>
                          <m:t>]</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1197489"/>
                <a:ext cx="8686800" cy="680397"/>
              </a:xfrm>
              <a:blipFill>
                <a:blip r:embed="rId3"/>
                <a:stretch>
                  <a:fillRect l="-1754" t="-46429" b="-16964"/>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2048427"/>
                <a:ext cx="7047271" cy="369332"/>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cs typeface="+mn-cs"/>
                        </a:rPr>
                        <m:t>𝐿</m:t>
                      </m:r>
                      <m:d>
                        <m:dPr>
                          <m:ctrlPr>
                            <a:rPr lang="en-US" sz="2400" i="1">
                              <a:solidFill>
                                <a:srgbClr val="000000"/>
                              </a:solidFill>
                              <a:latin typeface="Cambria Math" panose="02040503050406030204" pitchFamily="18" charset="0"/>
                              <a:cs typeface="+mn-cs"/>
                            </a:rPr>
                          </m:ctrlPr>
                        </m:dPr>
                        <m:e>
                          <m:acc>
                            <m:accPr>
                              <m:chr m:val="̂"/>
                              <m:ctrlPr>
                                <a:rPr lang="en-US" sz="2400" i="1">
                                  <a:solidFill>
                                    <a:srgbClr val="000000"/>
                                  </a:solidFill>
                                  <a:latin typeface="Cambria Math" panose="02040503050406030204" pitchFamily="18" charset="0"/>
                                  <a:cs typeface="+mn-cs"/>
                                </a:rPr>
                              </m:ctrlPr>
                            </m:accPr>
                            <m:e>
                              <m:r>
                                <a:rPr lang="en-US" sz="2400" i="1">
                                  <a:solidFill>
                                    <a:srgbClr val="000000"/>
                                  </a:solidFill>
                                  <a:latin typeface="Cambria Math" panose="02040503050406030204" pitchFamily="18" charset="0"/>
                                  <a:cs typeface="+mn-cs"/>
                                </a:rPr>
                                <m:t>𝑦</m:t>
                              </m:r>
                            </m:e>
                          </m:acc>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𝑦</m:t>
                          </m:r>
                        </m:e>
                      </m:d>
                      <m:r>
                        <a:rPr lang="en-US" sz="2400" i="1">
                          <a:solidFill>
                            <a:srgbClr val="000000"/>
                          </a:solidFill>
                          <a:latin typeface="Cambria Math" panose="02040503050406030204" pitchFamily="18" charset="0"/>
                          <a:cs typeface="+mn-cs"/>
                        </a:rPr>
                        <m:t>=−</m:t>
                      </m:r>
                      <m:d>
                        <m:dPr>
                          <m:ctrlPr>
                            <a:rPr lang="en-US" sz="2400" i="1">
                              <a:solidFill>
                                <a:srgbClr val="000000"/>
                              </a:solidFill>
                              <a:latin typeface="Cambria Math" panose="02040503050406030204" pitchFamily="18" charset="0"/>
                              <a:cs typeface="+mn-cs"/>
                            </a:rPr>
                          </m:ctrlPr>
                        </m:dPr>
                        <m:e>
                          <m:r>
                            <m:rPr>
                              <m:nor/>
                            </m:rPr>
                            <a:rPr lang="en-US" sz="2400">
                              <a:solidFill>
                                <a:srgbClr val="000000"/>
                              </a:solidFill>
                              <a:latin typeface="Cambria Math" panose="02040503050406030204" pitchFamily="18" charset="0"/>
                              <a:cs typeface="+mn-cs"/>
                            </a:rPr>
                            <m:t>y</m:t>
                          </m:r>
                          <m:func>
                            <m:funcPr>
                              <m:ctrlPr>
                                <a:rPr lang="en-US" sz="2400" i="1">
                                  <a:solidFill>
                                    <a:srgbClr val="000000"/>
                                  </a:solidFill>
                                  <a:latin typeface="Cambria Math" panose="02040503050406030204" pitchFamily="18" charset="0"/>
                                  <a:cs typeface="+mn-cs"/>
                                </a:rPr>
                              </m:ctrlPr>
                            </m:funcPr>
                            <m:fName>
                              <m:r>
                                <m:rPr>
                                  <m:sty m:val="p"/>
                                </m:rPr>
                                <a:rPr lang="en-US" sz="2400">
                                  <a:solidFill>
                                    <a:srgbClr val="000000"/>
                                  </a:solidFill>
                                  <a:latin typeface="Cambria Math" panose="02040503050406030204" pitchFamily="18" charset="0"/>
                                  <a:cs typeface="+mn-cs"/>
                                </a:rPr>
                                <m:t>log</m:t>
                              </m:r>
                            </m:fName>
                            <m:e>
                              <m:r>
                                <a:rPr lang="en-US" sz="2400" i="1">
                                  <a:solidFill>
                                    <a:srgbClr val="000000"/>
                                  </a:solidFill>
                                  <a:latin typeface="Cambria Math" panose="02040503050406030204" pitchFamily="18" charset="0"/>
                                  <a:cs typeface="+mn-cs"/>
                                </a:rPr>
                                <m:t>(</m:t>
                              </m:r>
                              <m:acc>
                                <m:accPr>
                                  <m:chr m:val="̂"/>
                                  <m:ctrlPr>
                                    <a:rPr lang="en-US" sz="2400" i="1">
                                      <a:solidFill>
                                        <a:srgbClr val="000000"/>
                                      </a:solidFill>
                                      <a:latin typeface="Cambria Math" panose="02040503050406030204" pitchFamily="18" charset="0"/>
                                      <a:cs typeface="+mn-cs"/>
                                    </a:rPr>
                                  </m:ctrlPr>
                                </m:accPr>
                                <m:e>
                                  <m:r>
                                    <a:rPr lang="en-US" sz="2400" i="1">
                                      <a:solidFill>
                                        <a:srgbClr val="000000"/>
                                      </a:solidFill>
                                      <a:latin typeface="Cambria Math" panose="02040503050406030204" pitchFamily="18" charset="0"/>
                                      <a:cs typeface="+mn-cs"/>
                                    </a:rPr>
                                    <m:t>𝑦</m:t>
                                  </m:r>
                                </m:e>
                              </m:acc>
                              <m:r>
                                <a:rPr lang="en-US" sz="2400" i="1">
                                  <a:solidFill>
                                    <a:srgbClr val="000000"/>
                                  </a:solidFill>
                                  <a:latin typeface="Cambria Math" panose="02040503050406030204" pitchFamily="18" charset="0"/>
                                  <a:cs typeface="+mn-cs"/>
                                </a:rPr>
                                <m:t>)</m:t>
                              </m:r>
                            </m:e>
                          </m:func>
                          <m:r>
                            <a:rPr lang="en-US" sz="2400" i="1">
                              <a:solidFill>
                                <a:srgbClr val="000000"/>
                              </a:solidFill>
                              <a:latin typeface="Cambria Math" panose="02040503050406030204" pitchFamily="18" charset="0"/>
                              <a:cs typeface="+mn-cs"/>
                            </a:rPr>
                            <m:t>+</m:t>
                          </m:r>
                          <m:d>
                            <m:dPr>
                              <m:ctrlPr>
                                <a:rPr lang="en-US" sz="2400" i="1">
                                  <a:solidFill>
                                    <a:srgbClr val="000000"/>
                                  </a:solidFill>
                                  <a:latin typeface="Cambria Math" panose="02040503050406030204" pitchFamily="18" charset="0"/>
                                  <a:cs typeface="+mn-cs"/>
                                </a:rPr>
                              </m:ctrlPr>
                            </m:dPr>
                            <m:e>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𝑦</m:t>
                              </m:r>
                            </m:e>
                          </m:d>
                          <m:r>
                            <m:rPr>
                              <m:sty m:val="p"/>
                            </m:rPr>
                            <a:rPr lang="en-US" sz="2400">
                              <a:solidFill>
                                <a:srgbClr val="000000"/>
                              </a:solidFill>
                              <a:latin typeface="Cambria Math" panose="02040503050406030204" pitchFamily="18" charset="0"/>
                              <a:cs typeface="+mn-cs"/>
                            </a:rPr>
                            <m:t>log</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acc>
                            <m:accPr>
                              <m:chr m:val="̂"/>
                              <m:ctrlPr>
                                <a:rPr lang="en-US" sz="2400" i="1">
                                  <a:solidFill>
                                    <a:srgbClr val="000000"/>
                                  </a:solidFill>
                                  <a:latin typeface="Cambria Math" panose="02040503050406030204" pitchFamily="18" charset="0"/>
                                  <a:cs typeface="+mn-cs"/>
                                </a:rPr>
                              </m:ctrlPr>
                            </m:accPr>
                            <m:e>
                              <m:r>
                                <a:rPr lang="en-US" sz="2400" i="1">
                                  <a:solidFill>
                                    <a:srgbClr val="000000"/>
                                  </a:solidFill>
                                  <a:latin typeface="Cambria Math" panose="02040503050406030204" pitchFamily="18" charset="0"/>
                                  <a:cs typeface="+mn-cs"/>
                                </a:rPr>
                                <m:t>𝑦</m:t>
                              </m:r>
                            </m:e>
                          </m:acc>
                          <m:r>
                            <m:rPr>
                              <m:nor/>
                            </m:rPr>
                            <a:rPr lang="en-US" sz="2400" dirty="0">
                              <a:solidFill>
                                <a:srgbClr val="000000"/>
                              </a:solidFill>
                              <a:latin typeface="Calibri" panose="020F0502020204030204"/>
                              <a:cs typeface="+mn-cs"/>
                            </a:rPr>
                            <m:t>)</m:t>
                          </m:r>
                        </m:e>
                      </m:d>
                    </m:oMath>
                  </m:oMathPara>
                </a14:m>
                <a:endParaRPr lang="en-US" sz="2400" dirty="0">
                  <a:solidFill>
                    <a:srgbClr val="000000"/>
                  </a:solidFill>
                  <a:latin typeface="Calibri" panose="020F0502020204030204"/>
                  <a:cs typeface="+mn-cs"/>
                </a:endParaRPr>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2048427"/>
                <a:ext cx="7047271" cy="369332"/>
              </a:xfrm>
              <a:prstGeom prst="rect">
                <a:avLst/>
              </a:prstGeom>
              <a:blipFill>
                <a:blip r:embed="rId4"/>
                <a:stretch>
                  <a:fillRect t="-16393" b="-34426"/>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2526268"/>
                <a:ext cx="7414321" cy="369332"/>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cs typeface="+mn-cs"/>
                        </a:rPr>
                        <m:t>𝐿</m:t>
                      </m:r>
                      <m:d>
                        <m:dPr>
                          <m:ctrlPr>
                            <a:rPr lang="en-US" sz="2400" i="1">
                              <a:solidFill>
                                <a:srgbClr val="000000"/>
                              </a:solidFill>
                              <a:latin typeface="Cambria Math" panose="02040503050406030204" pitchFamily="18" charset="0"/>
                              <a:cs typeface="+mn-cs"/>
                            </a:rPr>
                          </m:ctrlPr>
                        </m:dPr>
                        <m:e>
                          <m:r>
                            <a:rPr lang="en-US" sz="2400" i="1">
                              <a:solidFill>
                                <a:srgbClr val="000000"/>
                              </a:solidFill>
                              <a:latin typeface="Cambria Math" panose="02040503050406030204" pitchFamily="18" charset="0"/>
                              <a:cs typeface="+mn-cs"/>
                            </a:rPr>
                            <m:t>𝑎</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𝑦</m:t>
                          </m:r>
                        </m:e>
                      </m:d>
                      <m:r>
                        <a:rPr lang="en-US" sz="2400" i="1">
                          <a:solidFill>
                            <a:srgbClr val="000000"/>
                          </a:solidFill>
                          <a:latin typeface="Cambria Math" panose="02040503050406030204" pitchFamily="18" charset="0"/>
                          <a:cs typeface="+mn-cs"/>
                        </a:rPr>
                        <m:t>=−</m:t>
                      </m:r>
                      <m:d>
                        <m:dPr>
                          <m:ctrlPr>
                            <a:rPr lang="en-US" sz="2400" i="1">
                              <a:solidFill>
                                <a:srgbClr val="000000"/>
                              </a:solidFill>
                              <a:latin typeface="Cambria Math" panose="02040503050406030204" pitchFamily="18" charset="0"/>
                              <a:cs typeface="+mn-cs"/>
                            </a:rPr>
                          </m:ctrlPr>
                        </m:dPr>
                        <m:e>
                          <m:func>
                            <m:funcPr>
                              <m:ctrlPr>
                                <a:rPr lang="en-US" sz="2400" i="1">
                                  <a:solidFill>
                                    <a:srgbClr val="000000"/>
                                  </a:solidFill>
                                  <a:latin typeface="Cambria Math" panose="02040503050406030204" pitchFamily="18" charset="0"/>
                                  <a:cs typeface="+mn-cs"/>
                                </a:rPr>
                              </m:ctrlPr>
                            </m:funcPr>
                            <m:fName>
                              <m:r>
                                <m:rPr>
                                  <m:sty m:val="p"/>
                                </m:rPr>
                                <a:rPr lang="en-US" sz="2400">
                                  <a:solidFill>
                                    <a:srgbClr val="000000"/>
                                  </a:solidFill>
                                  <a:latin typeface="Cambria Math" panose="02040503050406030204" pitchFamily="18" charset="0"/>
                                  <a:cs typeface="+mn-cs"/>
                                </a:rPr>
                                <m:t>y</m:t>
                              </m:r>
                              <m:r>
                                <a:rPr lang="en-US" sz="2400">
                                  <a:solidFill>
                                    <a:srgbClr val="000000"/>
                                  </a:solidFill>
                                  <a:latin typeface="Cambria Math" panose="02040503050406030204" pitchFamily="18" charset="0"/>
                                  <a:cs typeface="+mn-cs"/>
                                </a:rPr>
                                <m:t> </m:t>
                              </m:r>
                              <m:r>
                                <m:rPr>
                                  <m:sty m:val="p"/>
                                </m:rPr>
                                <a:rPr lang="en-US" sz="2400">
                                  <a:solidFill>
                                    <a:srgbClr val="000000"/>
                                  </a:solidFill>
                                  <a:latin typeface="Cambria Math" panose="02040503050406030204" pitchFamily="18" charset="0"/>
                                  <a:cs typeface="+mn-cs"/>
                                </a:rPr>
                                <m:t>log</m:t>
                              </m:r>
                            </m:fName>
                            <m:e>
                              <m:r>
                                <a:rPr lang="en-US" sz="2400" i="1">
                                  <a:solidFill>
                                    <a:srgbClr val="000000"/>
                                  </a:solidFill>
                                  <a:latin typeface="Cambria Math" panose="02040503050406030204" pitchFamily="18" charset="0"/>
                                  <a:cs typeface="+mn-cs"/>
                                </a:rPr>
                                <m:t>𝑎</m:t>
                              </m:r>
                            </m:e>
                          </m:func>
                          <m:r>
                            <a:rPr lang="en-US" sz="2400" i="1">
                              <a:solidFill>
                                <a:srgbClr val="000000"/>
                              </a:solidFill>
                              <a:latin typeface="Cambria Math" panose="02040503050406030204" pitchFamily="18" charset="0"/>
                              <a:cs typeface="+mn-cs"/>
                            </a:rPr>
                            <m:t>+</m:t>
                          </m:r>
                          <m:d>
                            <m:dPr>
                              <m:ctrlPr>
                                <a:rPr lang="en-US" sz="2400" i="1">
                                  <a:solidFill>
                                    <a:srgbClr val="000000"/>
                                  </a:solidFill>
                                  <a:latin typeface="Cambria Math" panose="02040503050406030204" pitchFamily="18" charset="0"/>
                                  <a:cs typeface="+mn-cs"/>
                                </a:rPr>
                              </m:ctrlPr>
                            </m:dPr>
                            <m:e>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𝑦</m:t>
                              </m:r>
                            </m:e>
                          </m:d>
                          <m:r>
                            <m:rPr>
                              <m:sty m:val="p"/>
                            </m:rPr>
                            <a:rPr lang="en-US" sz="2400">
                              <a:solidFill>
                                <a:srgbClr val="000000"/>
                              </a:solidFill>
                              <a:latin typeface="Cambria Math" panose="02040503050406030204" pitchFamily="18" charset="0"/>
                              <a:cs typeface="+mn-cs"/>
                            </a:rPr>
                            <m:t>log</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r>
                            <a:rPr lang="en-US" sz="2400" i="1">
                              <a:solidFill>
                                <a:srgbClr val="000000"/>
                              </a:solidFill>
                              <a:latin typeface="Cambria Math" panose="02040503050406030204" pitchFamily="18" charset="0"/>
                              <a:cs typeface="+mn-cs"/>
                            </a:rPr>
                            <m:t>)</m:t>
                          </m:r>
                        </m:e>
                      </m:d>
                    </m:oMath>
                  </m:oMathPara>
                </a14:m>
                <a:endParaRPr lang="en-US" sz="2400" dirty="0">
                  <a:solidFill>
                    <a:srgbClr val="000000"/>
                  </a:solidFill>
                  <a:latin typeface="Calibri" panose="020F0502020204030204"/>
                  <a:cs typeface="+mn-cs"/>
                </a:endParaRPr>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2526268"/>
                <a:ext cx="7414321" cy="369332"/>
              </a:xfrm>
              <a:prstGeom prst="rect">
                <a:avLst/>
              </a:prstGeom>
              <a:blipFill>
                <a:blip r:embed="rId5"/>
                <a:stretch>
                  <a:fillRect b="-34426"/>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896078"/>
                <a:ext cx="7911726" cy="543034"/>
              </a:xfrm>
              <a:prstGeom prst="rect">
                <a:avLst/>
              </a:prstGeom>
              <a:noFill/>
            </p:spPr>
            <p:txBody>
              <a:bodyPr wrap="square" lIns="0" tIns="0" rIns="0" bIns="0" rtlCol="0">
                <a:spAutoFit/>
              </a:bodyPr>
              <a:lstStyle/>
              <a:p>
                <a:pPr defTabSz="685783" fontAlgn="auto">
                  <a:spcBef>
                    <a:spcPts val="0"/>
                  </a:spcBef>
                  <a:spcAft>
                    <a:spcPts val="0"/>
                  </a:spcAft>
                </a:pPr>
                <a14:m>
                  <m:oMath xmlns:m="http://schemas.openxmlformats.org/officeDocument/2006/math">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𝐿</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𝑧</m:t>
                        </m:r>
                      </m:den>
                    </m:f>
                    <m:r>
                      <a:rPr lang="en-US" sz="2400" i="1">
                        <a:solidFill>
                          <a:srgbClr val="000000"/>
                        </a:solidFill>
                        <a:latin typeface="Cambria Math" panose="02040503050406030204" pitchFamily="18" charset="0"/>
                        <a:cs typeface="+mn-cs"/>
                      </a:rPr>
                      <m:t>=</m:t>
                    </m:r>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𝐿</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den>
                    </m:f>
                  </m:oMath>
                </a14:m>
                <a:r>
                  <a:rPr lang="en-US" sz="2400" dirty="0">
                    <a:solidFill>
                      <a:srgbClr val="000000"/>
                    </a:solidFill>
                    <a:latin typeface="Calibri" panose="020F0502020204030204"/>
                    <a:cs typeface="+mn-cs"/>
                  </a:rPr>
                  <a:t> </a:t>
                </a:r>
                <a14:m>
                  <m:oMath xmlns:m="http://schemas.openxmlformats.org/officeDocument/2006/math">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𝑧</m:t>
                        </m:r>
                      </m:den>
                    </m:f>
                  </m:oMath>
                </a14:m>
                <a:endParaRPr lang="en-US" sz="2400" dirty="0">
                  <a:solidFill>
                    <a:srgbClr val="000000"/>
                  </a:solidFill>
                  <a:latin typeface="Calibri" panose="020F0502020204030204"/>
                  <a:cs typeface="+mn-cs"/>
                </a:endParaRPr>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896078"/>
                <a:ext cx="7911726" cy="543034"/>
              </a:xfrm>
              <a:prstGeom prst="rect">
                <a:avLst/>
              </a:prstGeom>
              <a:blipFill>
                <a:blip r:embed="rId6"/>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4" y="3624126"/>
                <a:ext cx="6071419" cy="795474"/>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𝐿</m:t>
                          </m:r>
                        </m:num>
                        <m:den>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𝑎</m:t>
                          </m:r>
                        </m:den>
                      </m:f>
                      <m:r>
                        <a:rPr lang="en-US" sz="2000">
                          <a:solidFill>
                            <a:srgbClr val="000000"/>
                          </a:solidFill>
                          <a:latin typeface="Cambria Math" panose="02040503050406030204" pitchFamily="18" charset="0"/>
                          <a:cs typeface="+mn-cs"/>
                        </a:rPr>
                        <m:t>=−</m:t>
                      </m:r>
                      <m:d>
                        <m:dPr>
                          <m:ctrlPr>
                            <a:rPr lang="en-US" sz="2000" i="1">
                              <a:solidFill>
                                <a:srgbClr val="000000"/>
                              </a:solidFill>
                              <a:latin typeface="Cambria Math" panose="02040503050406030204" pitchFamily="18" charset="0"/>
                              <a:cs typeface="+mn-cs"/>
                            </a:rPr>
                          </m:ctrlPr>
                        </m:dPr>
                        <m:e>
                          <m:d>
                            <m:dPr>
                              <m:ctrlPr>
                                <a:rPr lang="en-US" sz="2000" i="1">
                                  <a:solidFill>
                                    <a:srgbClr val="000000"/>
                                  </a:solidFill>
                                  <a:latin typeface="Cambria Math" panose="02040503050406030204" pitchFamily="18" charset="0"/>
                                  <a:cs typeface="+mn-cs"/>
                                </a:rPr>
                              </m:ctrlPr>
                            </m:dPr>
                            <m:e>
                              <m:r>
                                <a:rPr lang="en-US" sz="2000" i="1">
                                  <a:solidFill>
                                    <a:srgbClr val="000000"/>
                                  </a:solidFill>
                                  <a:latin typeface="Cambria Math" panose="02040503050406030204" pitchFamily="18" charset="0"/>
                                  <a:cs typeface="+mn-cs"/>
                                </a:rPr>
                                <m:t>𝑦</m:t>
                              </m:r>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m:t>
                                  </m:r>
                                  <m:func>
                                    <m:funcPr>
                                      <m:ctrlPr>
                                        <a:rPr lang="en-US" sz="2000" i="1">
                                          <a:solidFill>
                                            <a:srgbClr val="000000"/>
                                          </a:solidFill>
                                          <a:latin typeface="Cambria Math" panose="02040503050406030204" pitchFamily="18" charset="0"/>
                                          <a:ea typeface="Cambria Math" panose="02040503050406030204" pitchFamily="18" charset="0"/>
                                          <a:cs typeface="+mn-cs"/>
                                        </a:rPr>
                                      </m:ctrlPr>
                                    </m:funcPr>
                                    <m:fName>
                                      <m:r>
                                        <m:rPr>
                                          <m:sty m:val="p"/>
                                        </m:rPr>
                                        <a:rPr lang="en-US" sz="2000">
                                          <a:solidFill>
                                            <a:srgbClr val="000000"/>
                                          </a:solidFill>
                                          <a:latin typeface="Cambria Math" panose="02040503050406030204" pitchFamily="18" charset="0"/>
                                          <a:ea typeface="Cambria Math" panose="02040503050406030204" pitchFamily="18" charset="0"/>
                                          <a:cs typeface="+mn-cs"/>
                                        </a:rPr>
                                        <m:t>log</m:t>
                                      </m:r>
                                    </m:fName>
                                    <m:e>
                                      <m:d>
                                        <m:dPr>
                                          <m:ctrlPr>
                                            <a:rPr lang="en-US" sz="2000" i="1">
                                              <a:solidFill>
                                                <a:srgbClr val="000000"/>
                                              </a:solidFill>
                                              <a:latin typeface="Cambria Math" panose="02040503050406030204" pitchFamily="18" charset="0"/>
                                              <a:ea typeface="Cambria Math" panose="02040503050406030204" pitchFamily="18" charset="0"/>
                                              <a:cs typeface="+mn-cs"/>
                                            </a:rPr>
                                          </m:ctrlPr>
                                        </m:dPr>
                                        <m:e>
                                          <m:r>
                                            <a:rPr lang="en-US" sz="2000" i="1">
                                              <a:solidFill>
                                                <a:srgbClr val="000000"/>
                                              </a:solidFill>
                                              <a:latin typeface="Cambria Math" panose="02040503050406030204" pitchFamily="18" charset="0"/>
                                              <a:ea typeface="Cambria Math" panose="02040503050406030204" pitchFamily="18" charset="0"/>
                                              <a:cs typeface="+mn-cs"/>
                                            </a:rPr>
                                            <m:t>𝑎</m:t>
                                          </m:r>
                                        </m:e>
                                      </m:d>
                                    </m:e>
                                  </m:func>
                                </m:num>
                                <m:den>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𝑎</m:t>
                                  </m:r>
                                </m:den>
                              </m:f>
                            </m:e>
                          </m:d>
                          <m:r>
                            <a:rPr lang="en-US" sz="2000">
                              <a:solidFill>
                                <a:srgbClr val="000000"/>
                              </a:solidFill>
                              <a:latin typeface="Cambria Math" panose="02040503050406030204" pitchFamily="18" charset="0"/>
                              <a:cs typeface="+mn-cs"/>
                            </a:rPr>
                            <m:t>+(</m:t>
                          </m:r>
                          <m:r>
                            <a:rPr lang="en-US" sz="2000">
                              <a:solidFill>
                                <a:srgbClr val="000000"/>
                              </a:solidFill>
                              <a:latin typeface="Cambria Math" panose="02040503050406030204" pitchFamily="18" charset="0"/>
                              <a:cs typeface="+mn-cs"/>
                            </a:rPr>
                            <m:t>1</m:t>
                          </m:r>
                          <m:r>
                            <a:rPr lang="en-US" sz="2000">
                              <a:solidFill>
                                <a:srgbClr val="000000"/>
                              </a:solidFill>
                              <a:latin typeface="Cambria Math" panose="02040503050406030204" pitchFamily="18" charset="0"/>
                              <a:cs typeface="+mn-cs"/>
                            </a:rPr>
                            <m:t>−</m:t>
                          </m:r>
                          <m:r>
                            <m:rPr>
                              <m:sty m:val="p"/>
                            </m:rPr>
                            <a:rPr lang="en-US" sz="2000">
                              <a:solidFill>
                                <a:srgbClr val="000000"/>
                              </a:solidFill>
                              <a:latin typeface="Cambria Math" panose="02040503050406030204" pitchFamily="18" charset="0"/>
                              <a:cs typeface="+mn-cs"/>
                            </a:rPr>
                            <m:t>y</m:t>
                          </m:r>
                          <m:r>
                            <a:rPr lang="en-US" sz="2000">
                              <a:solidFill>
                                <a:srgbClr val="000000"/>
                              </a:solidFill>
                              <a:latin typeface="Cambria Math" panose="02040503050406030204" pitchFamily="18" charset="0"/>
                              <a:cs typeface="+mn-cs"/>
                            </a:rPr>
                            <m:t>)</m:t>
                          </m:r>
                          <m:r>
                            <m:rPr>
                              <m:nor/>
                            </m:rPr>
                            <a:rPr lang="en-US" sz="2000" dirty="0">
                              <a:solidFill>
                                <a:srgbClr val="000000"/>
                              </a:solidFill>
                              <a:latin typeface="Calibri" panose="020F0502020204030204"/>
                              <a:cs typeface="+mn-cs"/>
                            </a:rPr>
                            <m:t> </m:t>
                          </m:r>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m:t>
                              </m:r>
                              <m:func>
                                <m:funcPr>
                                  <m:ctrlPr>
                                    <a:rPr lang="en-US" sz="2000" i="1">
                                      <a:solidFill>
                                        <a:srgbClr val="000000"/>
                                      </a:solidFill>
                                      <a:latin typeface="Cambria Math" panose="02040503050406030204" pitchFamily="18" charset="0"/>
                                      <a:ea typeface="Cambria Math" panose="02040503050406030204" pitchFamily="18" charset="0"/>
                                      <a:cs typeface="+mn-cs"/>
                                    </a:rPr>
                                  </m:ctrlPr>
                                </m:funcPr>
                                <m:fName>
                                  <m:r>
                                    <m:rPr>
                                      <m:sty m:val="p"/>
                                    </m:rPr>
                                    <a:rPr lang="en-US" sz="2000">
                                      <a:solidFill>
                                        <a:srgbClr val="000000"/>
                                      </a:solidFill>
                                      <a:latin typeface="Cambria Math" panose="02040503050406030204" pitchFamily="18" charset="0"/>
                                      <a:ea typeface="Cambria Math" panose="02040503050406030204" pitchFamily="18" charset="0"/>
                                      <a:cs typeface="+mn-cs"/>
                                    </a:rPr>
                                    <m:t>log</m:t>
                                  </m:r>
                                </m:fName>
                                <m:e>
                                  <m:d>
                                    <m:dPr>
                                      <m:ctrlPr>
                                        <a:rPr lang="en-US" sz="2000" i="1">
                                          <a:solidFill>
                                            <a:srgbClr val="000000"/>
                                          </a:solidFill>
                                          <a:latin typeface="Cambria Math" panose="02040503050406030204" pitchFamily="18" charset="0"/>
                                          <a:ea typeface="Cambria Math" panose="02040503050406030204" pitchFamily="18" charset="0"/>
                                          <a:cs typeface="+mn-cs"/>
                                        </a:rPr>
                                      </m:ctrlPr>
                                    </m:dPr>
                                    <m:e>
                                      <m:r>
                                        <a:rPr lang="en-US" sz="2000" i="1">
                                          <a:solidFill>
                                            <a:srgbClr val="000000"/>
                                          </a:solidFill>
                                          <a:latin typeface="Cambria Math" panose="02040503050406030204" pitchFamily="18" charset="0"/>
                                          <a:ea typeface="Cambria Math" panose="02040503050406030204" pitchFamily="18" charset="0"/>
                                          <a:cs typeface="+mn-cs"/>
                                        </a:rPr>
                                        <m:t>1</m:t>
                                      </m:r>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ea typeface="Cambria Math" panose="02040503050406030204" pitchFamily="18" charset="0"/>
                                          <a:cs typeface="+mn-cs"/>
                                        </a:rPr>
                                        <m:t>𝑎</m:t>
                                      </m:r>
                                    </m:e>
                                  </m:d>
                                </m:e>
                              </m:func>
                            </m:num>
                            <m:den>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𝑎</m:t>
                              </m:r>
                            </m:den>
                          </m:f>
                        </m:e>
                      </m:d>
                    </m:oMath>
                  </m:oMathPara>
                </a14:m>
                <a:endParaRPr lang="en-US" sz="2000" dirty="0">
                  <a:solidFill>
                    <a:srgbClr val="000000"/>
                  </a:solidFill>
                  <a:latin typeface="Calibri" panose="020F0502020204030204"/>
                  <a:cs typeface="+mn-cs"/>
                </a:endParaRPr>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4" y="3624126"/>
                <a:ext cx="6071419" cy="795474"/>
              </a:xfrm>
              <a:prstGeom prst="rect">
                <a:avLst/>
              </a:prstGeom>
              <a:blipFill>
                <a:blip r:embed="rId7"/>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4287173"/>
                <a:ext cx="7911726" cy="795474"/>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r>
                        <a:rPr lang="en-US" sz="2000">
                          <a:solidFill>
                            <a:srgbClr val="000000"/>
                          </a:solidFill>
                          <a:latin typeface="Cambria Math" panose="02040503050406030204" pitchFamily="18" charset="0"/>
                          <a:cs typeface="+mn-cs"/>
                        </a:rPr>
                        <m:t>=−</m:t>
                      </m:r>
                      <m:d>
                        <m:dPr>
                          <m:ctrlPr>
                            <a:rPr lang="en-US" sz="2000" i="1">
                              <a:solidFill>
                                <a:srgbClr val="000000"/>
                              </a:solidFill>
                              <a:latin typeface="Cambria Math" panose="02040503050406030204" pitchFamily="18" charset="0"/>
                              <a:cs typeface="+mn-cs"/>
                            </a:rPr>
                          </m:ctrlPr>
                        </m:dPr>
                        <m:e>
                          <m:d>
                            <m:dPr>
                              <m:ctrlPr>
                                <a:rPr lang="en-US" sz="2000" i="1">
                                  <a:solidFill>
                                    <a:srgbClr val="000000"/>
                                  </a:solidFill>
                                  <a:latin typeface="Cambria Math" panose="02040503050406030204" pitchFamily="18" charset="0"/>
                                  <a:cs typeface="+mn-cs"/>
                                </a:rPr>
                              </m:ctrlPr>
                            </m:dPr>
                            <m:e>
                              <m:r>
                                <a:rPr lang="en-US" sz="2000" i="1">
                                  <a:solidFill>
                                    <a:srgbClr val="000000"/>
                                  </a:solidFill>
                                  <a:latin typeface="Cambria Math" panose="02040503050406030204" pitchFamily="18" charset="0"/>
                                  <a:cs typeface="+mn-cs"/>
                                </a:rPr>
                                <m:t>𝑦</m:t>
                              </m:r>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1</m:t>
                                  </m:r>
                                </m:num>
                                <m:den>
                                  <m:r>
                                    <a:rPr lang="en-US" sz="2000" i="1">
                                      <a:solidFill>
                                        <a:srgbClr val="000000"/>
                                      </a:solidFill>
                                      <a:latin typeface="Cambria Math" panose="02040503050406030204" pitchFamily="18" charset="0"/>
                                      <a:cs typeface="+mn-cs"/>
                                    </a:rPr>
                                    <m:t>𝑎</m:t>
                                  </m:r>
                                </m:den>
                              </m:f>
                            </m:e>
                          </m:d>
                          <m:r>
                            <a:rPr lang="en-US" sz="2000">
                              <a:solidFill>
                                <a:srgbClr val="000000"/>
                              </a:solidFill>
                              <a:latin typeface="Cambria Math" panose="02040503050406030204" pitchFamily="18" charset="0"/>
                              <a:cs typeface="+mn-cs"/>
                            </a:rPr>
                            <m:t>+</m:t>
                          </m:r>
                          <m:d>
                            <m:dPr>
                              <m:ctrlPr>
                                <a:rPr lang="en-US" sz="2000" i="1">
                                  <a:solidFill>
                                    <a:srgbClr val="000000"/>
                                  </a:solidFill>
                                  <a:latin typeface="Cambria Math" panose="02040503050406030204" pitchFamily="18" charset="0"/>
                                  <a:cs typeface="+mn-cs"/>
                                </a:rPr>
                              </m:ctrlPr>
                            </m:dPr>
                            <m:e>
                              <m:r>
                                <a:rPr lang="en-US" sz="2000">
                                  <a:solidFill>
                                    <a:srgbClr val="000000"/>
                                  </a:solidFill>
                                  <a:latin typeface="Cambria Math" panose="02040503050406030204" pitchFamily="18" charset="0"/>
                                  <a:cs typeface="+mn-cs"/>
                                </a:rPr>
                                <m:t>1</m:t>
                              </m:r>
                              <m:r>
                                <a:rPr lang="en-US" sz="2000">
                                  <a:solidFill>
                                    <a:srgbClr val="000000"/>
                                  </a:solidFill>
                                  <a:latin typeface="Cambria Math" panose="02040503050406030204" pitchFamily="18" charset="0"/>
                                  <a:cs typeface="+mn-cs"/>
                                </a:rPr>
                                <m:t>−</m:t>
                              </m:r>
                              <m:r>
                                <m:rPr>
                                  <m:sty m:val="p"/>
                                </m:rPr>
                                <a:rPr lang="en-US" sz="2000">
                                  <a:solidFill>
                                    <a:srgbClr val="000000"/>
                                  </a:solidFill>
                                  <a:latin typeface="Cambria Math" panose="02040503050406030204" pitchFamily="18" charset="0"/>
                                  <a:cs typeface="+mn-cs"/>
                                </a:rPr>
                                <m:t>y</m:t>
                              </m:r>
                            </m:e>
                          </m:d>
                          <m:r>
                            <m:rPr>
                              <m:nor/>
                            </m:rPr>
                            <a:rPr lang="en-US" sz="2000" dirty="0">
                              <a:solidFill>
                                <a:srgbClr val="000000"/>
                              </a:solidFill>
                              <a:latin typeface="Calibri" panose="020F0502020204030204"/>
                              <a:cs typeface="+mn-cs"/>
                            </a:rPr>
                            <m:t> </m:t>
                          </m:r>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1</m:t>
                              </m:r>
                            </m:num>
                            <m:den>
                              <m:r>
                                <a:rPr lang="en-US" sz="2000" i="1">
                                  <a:solidFill>
                                    <a:srgbClr val="000000"/>
                                  </a:solidFill>
                                  <a:latin typeface="Cambria Math" panose="02040503050406030204" pitchFamily="18" charset="0"/>
                                  <a:ea typeface="Cambria Math" panose="02040503050406030204" pitchFamily="18" charset="0"/>
                                  <a:cs typeface="+mn-cs"/>
                                </a:rPr>
                                <m:t>1</m:t>
                              </m:r>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𝑎</m:t>
                              </m:r>
                            </m:den>
                          </m:f>
                          <m:d>
                            <m:dPr>
                              <m:ctrlPr>
                                <a:rPr lang="en-US" sz="2000" i="1">
                                  <a:solidFill>
                                    <a:srgbClr val="000000"/>
                                  </a:solidFill>
                                  <a:latin typeface="Cambria Math" panose="02040503050406030204" pitchFamily="18" charset="0"/>
                                  <a:cs typeface="+mn-cs"/>
                                </a:rPr>
                              </m:ctrlPr>
                            </m:dPr>
                            <m:e>
                              <m:r>
                                <a:rPr lang="en-US" sz="2000">
                                  <a:solidFill>
                                    <a:srgbClr val="000000"/>
                                  </a:solidFill>
                                  <a:latin typeface="Cambria Math" panose="02040503050406030204" pitchFamily="18" charset="0"/>
                                  <a:cs typeface="+mn-cs"/>
                                </a:rPr>
                                <m:t>−</m:t>
                              </m:r>
                              <m:r>
                                <a:rPr lang="en-US" sz="2000">
                                  <a:solidFill>
                                    <a:srgbClr val="000000"/>
                                  </a:solidFill>
                                  <a:latin typeface="Cambria Math" panose="02040503050406030204" pitchFamily="18" charset="0"/>
                                  <a:cs typeface="+mn-cs"/>
                                </a:rPr>
                                <m:t>1</m:t>
                              </m:r>
                            </m:e>
                          </m:d>
                        </m:e>
                      </m:d>
                      <m:r>
                        <a:rPr lang="en-US" sz="2000">
                          <a:solidFill>
                            <a:srgbClr val="000000"/>
                          </a:solidFill>
                          <a:latin typeface="Cambria Math" panose="02040503050406030204" pitchFamily="18" charset="0"/>
                          <a:cs typeface="+mn-cs"/>
                        </a:rPr>
                        <m:t>=−</m:t>
                      </m:r>
                      <m:d>
                        <m:dPr>
                          <m:ctrlPr>
                            <a:rPr lang="en-US" sz="2000" i="1">
                              <a:solidFill>
                                <a:srgbClr val="000000"/>
                              </a:solidFill>
                              <a:latin typeface="Cambria Math" panose="02040503050406030204" pitchFamily="18" charset="0"/>
                              <a:cs typeface="+mn-cs"/>
                            </a:rPr>
                          </m:ctrlPr>
                        </m:dPr>
                        <m:e>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ea typeface="Cambria Math" panose="02040503050406030204" pitchFamily="18" charset="0"/>
                                  <a:cs typeface="+mn-cs"/>
                                </a:rPr>
                                <m:t>𝑦</m:t>
                              </m:r>
                            </m:num>
                            <m:den>
                              <m:r>
                                <a:rPr lang="en-US" sz="2000" i="1">
                                  <a:solidFill>
                                    <a:srgbClr val="000000"/>
                                  </a:solidFill>
                                  <a:latin typeface="Cambria Math" panose="02040503050406030204" pitchFamily="18" charset="0"/>
                                  <a:cs typeface="+mn-cs"/>
                                </a:rPr>
                                <m:t>𝑎</m:t>
                              </m:r>
                            </m:den>
                          </m:f>
                          <m:r>
                            <a:rPr lang="en-US" sz="2000" i="1">
                              <a:solidFill>
                                <a:srgbClr val="000000"/>
                              </a:solidFill>
                              <a:latin typeface="Cambria Math" panose="02040503050406030204" pitchFamily="18" charset="0"/>
                              <a:cs typeface="+mn-cs"/>
                            </a:rPr>
                            <m:t>+</m:t>
                          </m:r>
                          <m:f>
                            <m:fPr>
                              <m:ctrlPr>
                                <a:rPr lang="en-US" sz="2000" i="1">
                                  <a:solidFill>
                                    <a:srgbClr val="000000"/>
                                  </a:solidFill>
                                  <a:latin typeface="Cambria Math" panose="02040503050406030204" pitchFamily="18" charset="0"/>
                                  <a:cs typeface="+mn-cs"/>
                                </a:rPr>
                              </m:ctrlPr>
                            </m:fPr>
                            <m:num>
                              <m:r>
                                <a:rPr lang="en-US" sz="2000" i="1">
                                  <a:solidFill>
                                    <a:srgbClr val="000000"/>
                                  </a:solidFill>
                                  <a:latin typeface="Cambria Math" panose="02040503050406030204" pitchFamily="18" charset="0"/>
                                  <a:cs typeface="+mn-cs"/>
                                </a:rPr>
                                <m:t>𝑦</m:t>
                              </m:r>
                              <m:r>
                                <a:rPr lang="en-US" sz="2000" i="1">
                                  <a:solidFill>
                                    <a:srgbClr val="000000"/>
                                  </a:solidFill>
                                  <a:latin typeface="Cambria Math" panose="02040503050406030204" pitchFamily="18" charset="0"/>
                                  <a:cs typeface="+mn-cs"/>
                                </a:rPr>
                                <m:t>−</m:t>
                              </m:r>
                              <m:r>
                                <a:rPr lang="en-US" sz="2000" i="1">
                                  <a:solidFill>
                                    <a:srgbClr val="000000"/>
                                  </a:solidFill>
                                  <a:latin typeface="Cambria Math" panose="02040503050406030204" pitchFamily="18" charset="0"/>
                                  <a:cs typeface="+mn-cs"/>
                                </a:rPr>
                                <m:t>1</m:t>
                              </m:r>
                            </m:num>
                            <m:den>
                              <m:r>
                                <a:rPr lang="en-US" sz="2000" i="1">
                                  <a:solidFill>
                                    <a:srgbClr val="000000"/>
                                  </a:solidFill>
                                  <a:latin typeface="Cambria Math" panose="02040503050406030204" pitchFamily="18" charset="0"/>
                                  <a:ea typeface="Cambria Math" panose="02040503050406030204" pitchFamily="18" charset="0"/>
                                  <a:cs typeface="+mn-cs"/>
                                </a:rPr>
                                <m:t>1</m:t>
                              </m:r>
                              <m:r>
                                <a:rPr lang="en-US" sz="2000" i="1">
                                  <a:solidFill>
                                    <a:srgbClr val="000000"/>
                                  </a:solidFill>
                                  <a:latin typeface="Cambria Math" panose="02040503050406030204" pitchFamily="18" charset="0"/>
                                  <a:ea typeface="Cambria Math" panose="02040503050406030204" pitchFamily="18" charset="0"/>
                                  <a:cs typeface="+mn-cs"/>
                                </a:rPr>
                                <m:t>−</m:t>
                              </m:r>
                              <m:r>
                                <a:rPr lang="en-US" sz="2000" i="1">
                                  <a:solidFill>
                                    <a:srgbClr val="000000"/>
                                  </a:solidFill>
                                  <a:latin typeface="Cambria Math" panose="02040503050406030204" pitchFamily="18" charset="0"/>
                                  <a:cs typeface="+mn-cs"/>
                                </a:rPr>
                                <m:t>𝑎</m:t>
                              </m:r>
                            </m:den>
                          </m:f>
                        </m:e>
                      </m:d>
                    </m:oMath>
                  </m:oMathPara>
                </a14:m>
                <a:endParaRPr lang="en-US" sz="2000" dirty="0">
                  <a:solidFill>
                    <a:srgbClr val="000000"/>
                  </a:solidFill>
                  <a:latin typeface="Calibri" panose="020F0502020204030204"/>
                  <a:cs typeface="+mn-cs"/>
                </a:endParaRPr>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4287173"/>
                <a:ext cx="7911726" cy="795474"/>
              </a:xfrm>
              <a:prstGeom prst="rect">
                <a:avLst/>
              </a:prstGeom>
              <a:blipFill>
                <a:blip r:embed="rId8"/>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7" y="5143853"/>
                <a:ext cx="2594933" cy="702244"/>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ea typeface="Cambria Math" panose="02040503050406030204" pitchFamily="18" charset="0"/>
                              <a:cs typeface="+mn-cs"/>
                            </a:rPr>
                            <m:t>𝑎</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ea typeface="Cambria Math" panose="02040503050406030204" pitchFamily="18" charset="0"/>
                              <a:cs typeface="+mn-cs"/>
                            </a:rPr>
                            <m:t>𝑧</m:t>
                          </m:r>
                        </m:den>
                      </m:f>
                      <m:r>
                        <a:rPr lang="en-US" sz="2400">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r>
                        <a:rPr lang="en-US" sz="2400" i="1">
                          <a:solidFill>
                            <a:srgbClr val="000000"/>
                          </a:solidFill>
                          <a:latin typeface="Cambria Math" panose="02040503050406030204" pitchFamily="18" charset="0"/>
                          <a:cs typeface="+mn-cs"/>
                        </a:rPr>
                        <m:t>)</m:t>
                      </m:r>
                    </m:oMath>
                  </m:oMathPara>
                </a14:m>
                <a:endParaRPr lang="en-US" sz="2400" dirty="0">
                  <a:solidFill>
                    <a:srgbClr val="000000"/>
                  </a:solidFill>
                  <a:latin typeface="Calibri" panose="020F0502020204030204"/>
                  <a:cs typeface="+mn-cs"/>
                </a:endParaRPr>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7" y="5143853"/>
                <a:ext cx="2594933" cy="702244"/>
              </a:xfrm>
              <a:prstGeom prst="rect">
                <a:avLst/>
              </a:prstGeom>
              <a:blipFill>
                <a:blip r:embed="rId9"/>
                <a:stretch>
                  <a:fillRect/>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5175892"/>
                <a:ext cx="5185734" cy="829843"/>
              </a:xfrm>
              <a:prstGeom prst="rect">
                <a:avLst/>
              </a:prstGeom>
              <a:noFill/>
            </p:spPr>
            <p:txBody>
              <a:bodyPr wrap="square" lIns="0" tIns="0" rIns="0" bIns="0" rtlCol="0">
                <a:spAutoFit/>
              </a:bodyPr>
              <a:lstStyle/>
              <a:p>
                <a:pPr defTabSz="685783"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𝐿</m:t>
                          </m:r>
                        </m:num>
                        <m:den>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𝑧</m:t>
                          </m:r>
                        </m:den>
                      </m:f>
                      <m:r>
                        <a:rPr lang="en-US" sz="2400">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m:t>
                      </m:r>
                      <m:d>
                        <m:dPr>
                          <m:ctrlPr>
                            <a:rPr lang="en-US" sz="2400" i="1">
                              <a:solidFill>
                                <a:srgbClr val="000000"/>
                              </a:solidFill>
                              <a:latin typeface="Cambria Math" panose="02040503050406030204" pitchFamily="18" charset="0"/>
                              <a:cs typeface="+mn-cs"/>
                            </a:rPr>
                          </m:ctrlPr>
                        </m:dPr>
                        <m:e>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ea typeface="Cambria Math" panose="02040503050406030204" pitchFamily="18" charset="0"/>
                                  <a:cs typeface="+mn-cs"/>
                                </a:rPr>
                                <m:t>𝑦</m:t>
                              </m:r>
                            </m:num>
                            <m:den>
                              <m:r>
                                <a:rPr lang="en-US" sz="2400" i="1">
                                  <a:solidFill>
                                    <a:srgbClr val="000000"/>
                                  </a:solidFill>
                                  <a:latin typeface="Cambria Math" panose="02040503050406030204" pitchFamily="18" charset="0"/>
                                  <a:cs typeface="+mn-cs"/>
                                </a:rPr>
                                <m:t>𝑎</m:t>
                              </m:r>
                            </m:den>
                          </m:f>
                          <m:r>
                            <a:rPr lang="en-US" sz="2400" i="1">
                              <a:solidFill>
                                <a:srgbClr val="000000"/>
                              </a:solidFill>
                              <a:latin typeface="Cambria Math" panose="02040503050406030204" pitchFamily="18" charset="0"/>
                              <a:cs typeface="+mn-cs"/>
                            </a:rPr>
                            <m:t>+</m:t>
                          </m:r>
                          <m:f>
                            <m:fPr>
                              <m:ctrlPr>
                                <a:rPr lang="en-US" sz="2400" i="1">
                                  <a:solidFill>
                                    <a:srgbClr val="000000"/>
                                  </a:solidFill>
                                  <a:latin typeface="Cambria Math" panose="02040503050406030204" pitchFamily="18" charset="0"/>
                                  <a:cs typeface="+mn-cs"/>
                                </a:rPr>
                              </m:ctrlPr>
                            </m:fPr>
                            <m:num>
                              <m:r>
                                <a:rPr lang="en-US" sz="2400" i="1">
                                  <a:solidFill>
                                    <a:srgbClr val="000000"/>
                                  </a:solidFill>
                                  <a:latin typeface="Cambria Math" panose="02040503050406030204" pitchFamily="18" charset="0"/>
                                  <a:cs typeface="+mn-cs"/>
                                </a:rPr>
                                <m:t>𝑦</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1</m:t>
                              </m:r>
                            </m:num>
                            <m:den>
                              <m:r>
                                <a:rPr lang="en-US" sz="2400" i="1">
                                  <a:solidFill>
                                    <a:srgbClr val="000000"/>
                                  </a:solidFill>
                                  <a:latin typeface="Cambria Math" panose="02040503050406030204" pitchFamily="18" charset="0"/>
                                  <a:ea typeface="Cambria Math" panose="02040503050406030204" pitchFamily="18" charset="0"/>
                                  <a:cs typeface="+mn-cs"/>
                                </a:rPr>
                                <m:t>1</m:t>
                              </m:r>
                              <m:r>
                                <a:rPr lang="en-US" sz="2400" i="1">
                                  <a:solidFill>
                                    <a:srgbClr val="000000"/>
                                  </a:solidFill>
                                  <a:latin typeface="Cambria Math" panose="02040503050406030204" pitchFamily="18" charset="0"/>
                                  <a:ea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den>
                          </m:f>
                        </m:e>
                      </m:d>
                      <m:r>
                        <a:rPr lang="en-US" sz="2400" i="1">
                          <a:solidFill>
                            <a:srgbClr val="000000"/>
                          </a:solidFill>
                          <a:latin typeface="Cambria Math" panose="02040503050406030204" pitchFamily="18" charset="0"/>
                          <a:cs typeface="+mn-cs"/>
                        </a:rPr>
                        <m:t>𝑎</m:t>
                      </m:r>
                      <m:d>
                        <m:dPr>
                          <m:ctrlPr>
                            <a:rPr lang="en-US" sz="2400" i="1">
                              <a:solidFill>
                                <a:srgbClr val="000000"/>
                              </a:solidFill>
                              <a:latin typeface="Cambria Math" panose="02040503050406030204" pitchFamily="18" charset="0"/>
                              <a:cs typeface="+mn-cs"/>
                            </a:rPr>
                          </m:ctrlPr>
                        </m:dPr>
                        <m:e>
                          <m:r>
                            <a:rPr lang="en-US" sz="2400" i="1">
                              <a:solidFill>
                                <a:srgbClr val="000000"/>
                              </a:solidFill>
                              <a:latin typeface="Cambria Math" panose="02040503050406030204" pitchFamily="18" charset="0"/>
                              <a:cs typeface="+mn-cs"/>
                            </a:rPr>
                            <m:t>1</m:t>
                          </m:r>
                          <m:r>
                            <a:rPr lang="en-US" sz="2400" i="1">
                              <a:solidFill>
                                <a:srgbClr val="000000"/>
                              </a:solidFill>
                              <a:latin typeface="Cambria Math" panose="02040503050406030204" pitchFamily="18" charset="0"/>
                              <a:cs typeface="+mn-cs"/>
                            </a:rPr>
                            <m:t>−</m:t>
                          </m:r>
                          <m:r>
                            <a:rPr lang="en-US" sz="2400" i="1">
                              <a:solidFill>
                                <a:srgbClr val="000000"/>
                              </a:solidFill>
                              <a:latin typeface="Cambria Math" panose="02040503050406030204" pitchFamily="18" charset="0"/>
                              <a:cs typeface="+mn-cs"/>
                            </a:rPr>
                            <m:t>𝑎</m:t>
                          </m:r>
                        </m:e>
                      </m:d>
                      <m:r>
                        <a:rPr lang="en-US" sz="2400">
                          <a:solidFill>
                            <a:srgbClr val="000000"/>
                          </a:solidFill>
                          <a:latin typeface="Cambria Math" panose="02040503050406030204" pitchFamily="18" charset="0"/>
                          <a:cs typeface="+mn-cs"/>
                        </a:rPr>
                        <m:t>=</m:t>
                      </m:r>
                      <m:r>
                        <m:rPr>
                          <m:sty m:val="p"/>
                        </m:rPr>
                        <a:rPr lang="en-US" sz="2400">
                          <a:solidFill>
                            <a:srgbClr val="000000"/>
                          </a:solidFill>
                          <a:latin typeface="Cambria Math" panose="02040503050406030204" pitchFamily="18" charset="0"/>
                          <a:cs typeface="+mn-cs"/>
                        </a:rPr>
                        <m:t>a</m:t>
                      </m:r>
                      <m:r>
                        <a:rPr lang="en-US" sz="2400">
                          <a:solidFill>
                            <a:srgbClr val="000000"/>
                          </a:solidFill>
                          <a:latin typeface="Cambria Math" panose="02040503050406030204" pitchFamily="18" charset="0"/>
                          <a:cs typeface="+mn-cs"/>
                        </a:rPr>
                        <m:t>−</m:t>
                      </m:r>
                      <m:r>
                        <m:rPr>
                          <m:sty m:val="p"/>
                        </m:rPr>
                        <a:rPr lang="en-US" sz="2400">
                          <a:solidFill>
                            <a:srgbClr val="000000"/>
                          </a:solidFill>
                          <a:latin typeface="Cambria Math" panose="02040503050406030204" pitchFamily="18" charset="0"/>
                          <a:cs typeface="+mn-cs"/>
                        </a:rPr>
                        <m:t>y</m:t>
                      </m:r>
                    </m:oMath>
                  </m:oMathPara>
                </a14:m>
                <a:endParaRPr lang="en-US" sz="2400" dirty="0">
                  <a:solidFill>
                    <a:srgbClr val="000000"/>
                  </a:solidFill>
                  <a:latin typeface="Calibri" panose="020F0502020204030204"/>
                  <a:cs typeface="+mn-cs"/>
                </a:endParaRPr>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5175892"/>
                <a:ext cx="5185734" cy="829843"/>
              </a:xfrm>
              <a:prstGeom prst="rect">
                <a:avLst/>
              </a:prstGeom>
              <a:blipFill>
                <a:blip r:embed="rId10"/>
                <a:stretch>
                  <a:fillRect/>
                </a:stretch>
              </a:blipFill>
            </p:spPr>
            <p:txBody>
              <a:bodyPr/>
              <a:lstStyle/>
              <a:p>
                <a:r>
                  <a:rPr lang="ar-SA">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8" y="876121"/>
            <a:ext cx="1669863" cy="1465769"/>
          </a:xfrm>
          <a:prstGeom prst="rect">
            <a:avLst/>
          </a:prstGeom>
        </p:spPr>
      </p:pic>
    </p:spTree>
    <p:extLst>
      <p:ext uri="{BB962C8B-B14F-4D97-AF65-F5344CB8AC3E}">
        <p14:creationId xmlns:p14="http://schemas.microsoft.com/office/powerpoint/2010/main" val="30495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3" y="205740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63</a:t>
            </a:fld>
            <a:endParaRPr lang="en-US">
              <a:latin typeface="Calibri" panose="020F0502020204030204"/>
              <a:cs typeface="+mn-cs"/>
            </a:endParaRPr>
          </a:p>
        </p:txBody>
      </p:sp>
    </p:spTree>
    <p:extLst>
      <p:ext uri="{BB962C8B-B14F-4D97-AF65-F5344CB8AC3E}">
        <p14:creationId xmlns:p14="http://schemas.microsoft.com/office/powerpoint/2010/main" val="335059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37" y="120278"/>
            <a:ext cx="7543800" cy="907196"/>
          </a:xfrm>
        </p:spPr>
        <p:txBody>
          <a:bodyPr>
            <a:normAutofit/>
          </a:bodyPr>
          <a:lstStyle/>
          <a:p>
            <a:r>
              <a:rPr lang="en-US" b="0" dirty="0"/>
              <a:t>Final </a:t>
            </a:r>
            <a:r>
              <a:rPr lang="en-US" b="0" dirty="0" smtClean="0"/>
              <a:t>unit</a:t>
            </a:r>
            <a:endParaRPr lang="en-US" sz="2400" dirty="0"/>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7</a:t>
            </a:fld>
            <a:endParaRPr lang="en-US">
              <a:latin typeface="Calibri" panose="020F0502020204030204"/>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865863"/>
            <a:ext cx="3592724" cy="3674377"/>
          </a:xfrm>
          <a:prstGeom prst="rect">
            <a:avLst/>
          </a:prstGeom>
        </p:spPr>
      </p:pic>
      <p:cxnSp>
        <p:nvCxnSpPr>
          <p:cNvPr id="19" name="Straight Arrow Connector 18"/>
          <p:cNvCxnSpPr>
            <a:stCxn id="14" idx="3"/>
          </p:cNvCxnSpPr>
          <p:nvPr/>
        </p:nvCxnSpPr>
        <p:spPr bwMode="auto">
          <a:xfrm>
            <a:off x="1427397" y="344940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4529111"/>
            <a:ext cx="1365630"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Weights</a:t>
            </a:r>
          </a:p>
        </p:txBody>
      </p:sp>
      <p:sp>
        <p:nvSpPr>
          <p:cNvPr id="52" name="TextBox 51"/>
          <p:cNvSpPr txBox="1"/>
          <p:nvPr/>
        </p:nvSpPr>
        <p:spPr>
          <a:xfrm>
            <a:off x="2438400" y="5029200"/>
            <a:ext cx="1750992"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Input layer</a:t>
            </a:r>
          </a:p>
        </p:txBody>
      </p:sp>
      <p:sp>
        <p:nvSpPr>
          <p:cNvPr id="53" name="TextBox 52"/>
          <p:cNvSpPr txBox="1"/>
          <p:nvPr/>
        </p:nvSpPr>
        <p:spPr>
          <a:xfrm>
            <a:off x="2514600" y="3786161"/>
            <a:ext cx="2286716"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Weighted sum</a:t>
            </a:r>
          </a:p>
        </p:txBody>
      </p:sp>
      <p:sp>
        <p:nvSpPr>
          <p:cNvPr id="54" name="TextBox 53"/>
          <p:cNvSpPr txBox="1"/>
          <p:nvPr/>
        </p:nvSpPr>
        <p:spPr>
          <a:xfrm>
            <a:off x="567537" y="2864576"/>
            <a:ext cx="4547463"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Non-linear activation function</a:t>
            </a:r>
          </a:p>
        </p:txBody>
      </p:sp>
      <p:sp>
        <p:nvSpPr>
          <p:cNvPr id="55" name="TextBox 54"/>
          <p:cNvSpPr txBox="1"/>
          <p:nvPr/>
        </p:nvSpPr>
        <p:spPr>
          <a:xfrm>
            <a:off x="1828801" y="1828800"/>
            <a:ext cx="2088585"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3" y="4400550"/>
            <a:ext cx="768159" cy="523220"/>
          </a:xfrm>
          <a:prstGeom prst="rect">
            <a:avLst/>
          </a:prstGeom>
          <a:noFill/>
        </p:spPr>
        <p:txBody>
          <a:bodyPr wrap="none" rtlCol="0">
            <a:spAutoFit/>
          </a:bodyPr>
          <a:lstStyle/>
          <a:p>
            <a:pPr defTabSz="685783" fontAlgn="auto">
              <a:spcBef>
                <a:spcPts val="0"/>
              </a:spcBef>
              <a:spcAft>
                <a:spcPts val="0"/>
              </a:spcAft>
            </a:pPr>
            <a:r>
              <a:rPr lang="en-US" sz="2800" dirty="0">
                <a:solidFill>
                  <a:srgbClr val="981535"/>
                </a:solidFill>
                <a:latin typeface="Calibri" panose="020F0502020204030204"/>
                <a:cs typeface="+mn-cs"/>
              </a:rPr>
              <a:t>bias</a:t>
            </a:r>
          </a:p>
        </p:txBody>
      </p:sp>
      <p:pic>
        <p:nvPicPr>
          <p:cNvPr id="4" name="Picture 3"/>
          <p:cNvPicPr>
            <a:picLocks noChangeAspect="1"/>
          </p:cNvPicPr>
          <p:nvPr/>
        </p:nvPicPr>
        <p:blipFill>
          <a:blip r:embed="rId4"/>
          <a:stretch>
            <a:fillRect/>
          </a:stretch>
        </p:blipFill>
        <p:spPr>
          <a:xfrm>
            <a:off x="1782544" y="923059"/>
            <a:ext cx="5343846" cy="1003052"/>
          </a:xfrm>
          <a:prstGeom prst="rect">
            <a:avLst/>
          </a:prstGeom>
        </p:spPr>
      </p:pic>
    </p:spTree>
    <p:extLst>
      <p:ext uri="{BB962C8B-B14F-4D97-AF65-F5344CB8AC3E}">
        <p14:creationId xmlns:p14="http://schemas.microsoft.com/office/powerpoint/2010/main" val="34106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2" y="1690215"/>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5" name="Picture 4"/>
          <p:cNvPicPr>
            <a:picLocks noChangeAspect="1"/>
          </p:cNvPicPr>
          <p:nvPr/>
        </p:nvPicPr>
        <p:blipFill>
          <a:blip r:embed="rId2"/>
          <a:stretch>
            <a:fillRect/>
          </a:stretch>
        </p:blipFill>
        <p:spPr>
          <a:xfrm>
            <a:off x="914402" y="4375762"/>
            <a:ext cx="4016437" cy="809376"/>
          </a:xfrm>
          <a:prstGeom prst="rect">
            <a:avLst/>
          </a:prstGeom>
        </p:spPr>
      </p:pic>
      <p:pic>
        <p:nvPicPr>
          <p:cNvPr id="10" name="Picture 9"/>
          <p:cNvPicPr>
            <a:picLocks noChangeAspect="1"/>
          </p:cNvPicPr>
          <p:nvPr/>
        </p:nvPicPr>
        <p:blipFill>
          <a:blip r:embed="rId3"/>
          <a:stretch>
            <a:fillRect/>
          </a:stretch>
        </p:blipFill>
        <p:spPr>
          <a:xfrm>
            <a:off x="1066800" y="5196398"/>
            <a:ext cx="7156928" cy="1204402"/>
          </a:xfrm>
          <a:prstGeom prst="rect">
            <a:avLst/>
          </a:prstGeom>
        </p:spPr>
      </p:pic>
    </p:spTree>
    <p:extLst>
      <p:ext uri="{BB962C8B-B14F-4D97-AF65-F5344CB8AC3E}">
        <p14:creationId xmlns:p14="http://schemas.microsoft.com/office/powerpoint/2010/main" val="654962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6953"/>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defTabSz="685783" fontAlgn="auto">
              <a:spcBef>
                <a:spcPts val="0"/>
              </a:spcBef>
              <a:spcAft>
                <a:spcPts val="0"/>
              </a:spcAft>
              <a:defRPr/>
            </a:pPr>
            <a:fld id="{713DD8BE-556E-3440-9013-11CC5588178D}" type="slidenum">
              <a:rPr lang="en-US">
                <a:latin typeface="Calibri" panose="020F0502020204030204"/>
                <a:cs typeface="+mn-cs"/>
              </a:rPr>
              <a:pPr defTabSz="685783" fontAlgn="auto">
                <a:spcBef>
                  <a:spcPts val="0"/>
                </a:spcBef>
                <a:spcAft>
                  <a:spcPts val="0"/>
                </a:spcAft>
                <a:defRPr/>
              </a:pPr>
              <a:t>9</a:t>
            </a:fld>
            <a:endParaRPr lang="en-US">
              <a:latin typeface="Calibri" panose="020F0502020204030204"/>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2057402"/>
            <a:ext cx="4355128" cy="2903419"/>
          </a:xfrm>
          <a:prstGeom prst="rect">
            <a:avLst/>
          </a:prstGeom>
        </p:spPr>
      </p:pic>
      <p:sp>
        <p:nvSpPr>
          <p:cNvPr id="8" name="TextBox 7"/>
          <p:cNvSpPr txBox="1"/>
          <p:nvPr/>
        </p:nvSpPr>
        <p:spPr>
          <a:xfrm>
            <a:off x="1905002" y="5105401"/>
            <a:ext cx="931537" cy="577081"/>
          </a:xfrm>
          <a:prstGeom prst="rect">
            <a:avLst/>
          </a:prstGeom>
          <a:noFill/>
        </p:spPr>
        <p:txBody>
          <a:bodyPr wrap="none" rtlCol="0">
            <a:spAutoFit/>
          </a:bodyPr>
          <a:lstStyle/>
          <a:p>
            <a:pPr defTabSz="685783" fontAlgn="auto">
              <a:spcBef>
                <a:spcPts val="0"/>
              </a:spcBef>
              <a:spcAft>
                <a:spcPts val="0"/>
              </a:spcAft>
            </a:pPr>
            <a:r>
              <a:rPr lang="en-US" sz="3150" dirty="0">
                <a:solidFill>
                  <a:srgbClr val="981535"/>
                </a:solidFill>
                <a:latin typeface="Calibri" panose="020F0502020204030204"/>
                <a:cs typeface="+mn-cs"/>
              </a:rPr>
              <a:t>tanh</a:t>
            </a:r>
          </a:p>
        </p:txBody>
      </p:sp>
      <p:sp>
        <p:nvSpPr>
          <p:cNvPr id="9" name="TextBox 8"/>
          <p:cNvSpPr txBox="1"/>
          <p:nvPr/>
        </p:nvSpPr>
        <p:spPr>
          <a:xfrm>
            <a:off x="5245763" y="4972052"/>
            <a:ext cx="3516605" cy="1061829"/>
          </a:xfrm>
          <a:prstGeom prst="rect">
            <a:avLst/>
          </a:prstGeom>
          <a:noFill/>
        </p:spPr>
        <p:txBody>
          <a:bodyPr wrap="none" rtlCol="0">
            <a:spAutoFit/>
          </a:bodyPr>
          <a:lstStyle/>
          <a:p>
            <a:pPr algn="ctr" defTabSz="685783" fontAlgn="auto">
              <a:spcBef>
                <a:spcPts val="0"/>
              </a:spcBef>
              <a:spcAft>
                <a:spcPts val="0"/>
              </a:spcAft>
            </a:pPr>
            <a:r>
              <a:rPr lang="en-US" sz="3150" dirty="0" err="1">
                <a:solidFill>
                  <a:srgbClr val="981535"/>
                </a:solidFill>
                <a:latin typeface="Calibri" panose="020F0502020204030204"/>
                <a:cs typeface="+mn-cs"/>
              </a:rPr>
              <a:t>ReLU</a:t>
            </a:r>
            <a:endParaRPr lang="en-US" sz="3150" dirty="0">
              <a:solidFill>
                <a:srgbClr val="981535"/>
              </a:solidFill>
              <a:latin typeface="Calibri" panose="020F0502020204030204"/>
              <a:cs typeface="+mn-cs"/>
            </a:endParaRPr>
          </a:p>
          <a:p>
            <a:pPr algn="ctr" defTabSz="685783" fontAlgn="auto">
              <a:spcBef>
                <a:spcPts val="0"/>
              </a:spcBef>
              <a:spcAft>
                <a:spcPts val="0"/>
              </a:spcAft>
            </a:pPr>
            <a:r>
              <a:rPr lang="en-US" sz="3150" dirty="0">
                <a:solidFill>
                  <a:srgbClr val="981535"/>
                </a:solidFill>
                <a:latin typeface="Calibri" panose="020F0502020204030204"/>
                <a:cs typeface="+mn-cs"/>
              </a:rPr>
              <a:t>Rectified Linear Unit</a:t>
            </a:r>
          </a:p>
        </p:txBody>
      </p:sp>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3450" y="2030876"/>
            <a:ext cx="4457700" cy="2971800"/>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1834670"/>
            <a:ext cx="2119234" cy="461665"/>
          </a:xfrm>
          <a:prstGeom prst="rect">
            <a:avLst/>
          </a:prstGeom>
          <a:noFill/>
        </p:spPr>
        <p:txBody>
          <a:bodyPr wrap="none" rtlCol="0">
            <a:spAutoFit/>
          </a:bodyPr>
          <a:lstStyle/>
          <a:p>
            <a:pPr defTabSz="685783" fontAlgn="auto">
              <a:spcBef>
                <a:spcPts val="0"/>
              </a:spcBef>
              <a:spcAft>
                <a:spcPts val="0"/>
              </a:spcAft>
            </a:pPr>
            <a:r>
              <a:rPr lang="en-US" sz="2400" dirty="0">
                <a:solidFill>
                  <a:srgbClr val="000000"/>
                </a:solidFill>
                <a:latin typeface="Calibri" panose="020F0502020204030204"/>
                <a:cs typeface="+mn-cs"/>
              </a:rPr>
              <a:t>Most Common:</a:t>
            </a:r>
          </a:p>
        </p:txBody>
      </p:sp>
      <p:pic>
        <p:nvPicPr>
          <p:cNvPr id="5" name="Picture 4"/>
          <p:cNvPicPr>
            <a:picLocks noChangeAspect="1"/>
          </p:cNvPicPr>
          <p:nvPr/>
        </p:nvPicPr>
        <p:blipFill>
          <a:blip r:embed="rId5"/>
          <a:stretch>
            <a:fillRect/>
          </a:stretch>
        </p:blipFill>
        <p:spPr>
          <a:xfrm>
            <a:off x="5715000" y="2532412"/>
            <a:ext cx="1909183" cy="567400"/>
          </a:xfrm>
          <a:prstGeom prst="rect">
            <a:avLst/>
          </a:prstGeom>
        </p:spPr>
      </p:pic>
      <p:pic>
        <p:nvPicPr>
          <p:cNvPr id="11" name="Picture 10"/>
          <p:cNvPicPr>
            <a:picLocks noChangeAspect="1"/>
          </p:cNvPicPr>
          <p:nvPr/>
        </p:nvPicPr>
        <p:blipFill>
          <a:blip r:embed="rId6"/>
          <a:stretch>
            <a:fillRect/>
          </a:stretch>
        </p:blipFill>
        <p:spPr>
          <a:xfrm>
            <a:off x="990600" y="2500337"/>
            <a:ext cx="1470715" cy="667988"/>
          </a:xfrm>
          <a:prstGeom prst="rect">
            <a:avLst/>
          </a:prstGeom>
        </p:spPr>
      </p:pic>
    </p:spTree>
    <p:extLst>
      <p:ext uri="{BB962C8B-B14F-4D97-AF65-F5344CB8AC3E}">
        <p14:creationId xmlns:p14="http://schemas.microsoft.com/office/powerpoint/2010/main" val="17515354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2_LIMU4(en) - コピー">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2_LIMU4(en) - コピー">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lnDef>
  </a:objectDefaults>
  <a:extraClrSchemeLst>
    <a:extraClrScheme>
      <a:clrScheme name="2_LIMU4(en) - コピー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IMU4(en) - コピー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IMU4(en) - コピー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IMU4(en) - コピー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IMU4(en) - コピー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IMU4(en) - コピー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IMU4(en) - コピー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IMU4(en) - コピー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IMU4(en) - コピー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IMU4(en) - コピー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IMU4(en) - コピー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IMU4(en) - コピー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3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3054</TotalTime>
  <Words>5261</Words>
  <Application>Microsoft Office PowerPoint</Application>
  <PresentationFormat>On-screen Show (4:3)</PresentationFormat>
  <Paragraphs>646</Paragraphs>
  <Slides>63</Slides>
  <Notes>48</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63</vt:i4>
      </vt:variant>
    </vt:vector>
  </HeadingPairs>
  <TitlesOfParts>
    <vt:vector size="87" baseType="lpstr">
      <vt:lpstr>MS PGothic</vt:lpstr>
      <vt:lpstr>MS PGothic</vt:lpstr>
      <vt:lpstr>Arial</vt:lpstr>
      <vt:lpstr>Calibri</vt:lpstr>
      <vt:lpstr>Calibri Light</vt:lpstr>
      <vt:lpstr>Cambria Math</vt:lpstr>
      <vt:lpstr>Courier</vt:lpstr>
      <vt:lpstr>Lucida Sans</vt:lpstr>
      <vt:lpstr>Lucida Sans Unicode</vt:lpstr>
      <vt:lpstr>NimbusRomNo9L</vt:lpstr>
      <vt:lpstr>Symbol</vt:lpstr>
      <vt:lpstr>Tahoma</vt:lpstr>
      <vt:lpstr>Times</vt:lpstr>
      <vt:lpstr>Times New Roman</vt:lpstr>
      <vt:lpstr>Verdana</vt:lpstr>
      <vt:lpstr>Wingdings</vt:lpstr>
      <vt:lpstr>Wingdings 2</vt:lpstr>
      <vt:lpstr>Wingdings 3</vt:lpstr>
      <vt:lpstr>Concourse</vt:lpstr>
      <vt:lpstr>Clarity</vt:lpstr>
      <vt:lpstr>2_LIMU4(en) - コピー</vt:lpstr>
      <vt:lpstr>1_Retrospect</vt:lpstr>
      <vt:lpstr>2_Retrospect</vt:lpstr>
      <vt:lpstr>3_Retrospect</vt:lpstr>
      <vt:lpstr>CS 463 Natural Language Processing</vt:lpstr>
      <vt:lpstr>PowerPoint Presentation</vt:lpstr>
      <vt:lpstr>Biological Neuron</vt:lpstr>
      <vt:lpstr>Artificial Neural Network Unit</vt:lpstr>
      <vt:lpstr>Neural unit</vt:lpstr>
      <vt:lpstr>Non-Linear Activation Functions</vt:lpstr>
      <vt:lpstr>Final unit</vt:lpstr>
      <vt:lpstr>An example</vt:lpstr>
      <vt:lpstr>Non-Linear Activation Functions besides sigmoid</vt:lpstr>
      <vt:lpstr>The XOR problem</vt:lpstr>
      <vt:lpstr>Perceptrons</vt:lpstr>
      <vt:lpstr>Easy to build AND or OR with perceptrons</vt:lpstr>
      <vt:lpstr>Easy to build AND or OR with perceptrons</vt:lpstr>
      <vt:lpstr>Easy to build AND or OR with perceptrons</vt:lpstr>
      <vt:lpstr>Why? Perceptrons are linear classifiers</vt:lpstr>
      <vt:lpstr>Decision boundaries</vt:lpstr>
      <vt:lpstr>Solution to the XOR problem</vt:lpstr>
      <vt:lpstr>The hidden representation h</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How to use neural networks in NLP?</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PowerPoint Presentation</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110 Programming I</dc:title>
  <dc:creator>Saleh Haridy</dc:creator>
  <cp:lastModifiedBy>Saleh Haridy</cp:lastModifiedBy>
  <cp:revision>273</cp:revision>
  <dcterms:created xsi:type="dcterms:W3CDTF">2020-01-27T07:55:28Z</dcterms:created>
  <dcterms:modified xsi:type="dcterms:W3CDTF">2023-06-11T19:20:24Z</dcterms:modified>
</cp:coreProperties>
</file>